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6B095-1C64-44E6-9535-4001C878890F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8AE6-2E8C-4F89-8259-E3F6669FEB3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A8AE6-2E8C-4F89-8259-E3F6669FEB3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A8AE6-2E8C-4F89-8259-E3F6669FEB3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51ABA-DAF1-4179-9CF5-D45BC7B7577C}" type="datetimeFigureOut">
              <a:rPr lang="en-US" smtClean="0"/>
              <a:pPr/>
              <a:t>8/27/2012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C836B-C01D-4571-B1DB-379D7B4B9CC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2289" name="Group 1"/>
          <p:cNvGrpSpPr>
            <a:grpSpLocks/>
          </p:cNvGrpSpPr>
          <p:nvPr/>
        </p:nvGrpSpPr>
        <p:grpSpPr bwMode="auto">
          <a:xfrm>
            <a:off x="500035" y="2143116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1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0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" name="Group 1"/>
          <p:cNvGrpSpPr>
            <a:grpSpLocks/>
          </p:cNvGrpSpPr>
          <p:nvPr/>
        </p:nvGrpSpPr>
        <p:grpSpPr bwMode="auto">
          <a:xfrm>
            <a:off x="500035" y="2571744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21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" name="Group 1"/>
          <p:cNvGrpSpPr>
            <a:grpSpLocks/>
          </p:cNvGrpSpPr>
          <p:nvPr/>
        </p:nvGrpSpPr>
        <p:grpSpPr bwMode="auto">
          <a:xfrm>
            <a:off x="500035" y="3143248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2" name="Group 1"/>
          <p:cNvGrpSpPr>
            <a:grpSpLocks/>
          </p:cNvGrpSpPr>
          <p:nvPr/>
        </p:nvGrpSpPr>
        <p:grpSpPr bwMode="auto">
          <a:xfrm>
            <a:off x="500035" y="3571876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43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3" name="Group 1"/>
          <p:cNvGrpSpPr>
            <a:grpSpLocks/>
          </p:cNvGrpSpPr>
          <p:nvPr/>
        </p:nvGrpSpPr>
        <p:grpSpPr bwMode="auto">
          <a:xfrm>
            <a:off x="500035" y="4115062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54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1"/>
          <p:cNvGrpSpPr>
            <a:grpSpLocks/>
          </p:cNvGrpSpPr>
          <p:nvPr/>
        </p:nvGrpSpPr>
        <p:grpSpPr bwMode="auto">
          <a:xfrm>
            <a:off x="500035" y="4543690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65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6" name="AutoShape 11"/>
          <p:cNvSpPr>
            <a:spLocks noChangeArrowheads="1"/>
          </p:cNvSpPr>
          <p:nvPr/>
        </p:nvSpPr>
        <p:spPr bwMode="auto">
          <a:xfrm>
            <a:off x="3248016" y="2285992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AutoShape 10"/>
          <p:cNvSpPr>
            <a:spLocks noChangeArrowheads="1"/>
          </p:cNvSpPr>
          <p:nvPr/>
        </p:nvSpPr>
        <p:spPr bwMode="auto">
          <a:xfrm>
            <a:off x="3685647" y="2285992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AutoShape 9"/>
          <p:cNvSpPr>
            <a:spLocks noChangeArrowheads="1"/>
          </p:cNvSpPr>
          <p:nvPr/>
        </p:nvSpPr>
        <p:spPr bwMode="auto">
          <a:xfrm>
            <a:off x="4150283" y="2285992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5" name="Group 94"/>
          <p:cNvGrpSpPr/>
          <p:nvPr/>
        </p:nvGrpSpPr>
        <p:grpSpPr>
          <a:xfrm>
            <a:off x="357158" y="1142984"/>
            <a:ext cx="4572032" cy="3929090"/>
            <a:chOff x="357158" y="1142984"/>
            <a:chExt cx="4572032" cy="3929090"/>
          </a:xfrm>
        </p:grpSpPr>
        <p:sp>
          <p:nvSpPr>
            <p:cNvPr id="5" name="Rectangle 4"/>
            <p:cNvSpPr/>
            <p:nvPr/>
          </p:nvSpPr>
          <p:spPr>
            <a:xfrm>
              <a:off x="357158" y="1142984"/>
              <a:ext cx="2286016" cy="71438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/>
                <a:t>Tens</a:t>
              </a:r>
              <a:endParaRPr lang="en-GB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643174" y="1142984"/>
              <a:ext cx="2286016" cy="71438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/>
                <a:t>Ones</a:t>
              </a:r>
              <a:endParaRPr lang="en-GB" sz="3200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7158" y="1857364"/>
              <a:ext cx="2286016" cy="32147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643174" y="1857364"/>
              <a:ext cx="2286016" cy="32147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5357818" y="1142984"/>
            <a:ext cx="3395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First, divide the </a:t>
            </a:r>
            <a:r>
              <a:rPr lang="en-GB" sz="2400" b="1" dirty="0" smtClean="0"/>
              <a:t>tens</a:t>
            </a:r>
            <a:r>
              <a:rPr lang="en-GB" sz="2400" dirty="0" smtClean="0"/>
              <a:t> by 3.</a:t>
            </a:r>
            <a:endParaRPr lang="en-GB" sz="2400" dirty="0"/>
          </a:p>
        </p:txBody>
      </p:sp>
      <p:sp>
        <p:nvSpPr>
          <p:cNvPr id="89" name="TextBox 88"/>
          <p:cNvSpPr txBox="1"/>
          <p:nvPr/>
        </p:nvSpPr>
        <p:spPr>
          <a:xfrm>
            <a:off x="3529087" y="0"/>
            <a:ext cx="20858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/>
              <a:t>63 ÷ 3</a:t>
            </a:r>
            <a:endParaRPr lang="en-GB" sz="6000" dirty="0"/>
          </a:p>
        </p:txBody>
      </p:sp>
      <p:sp>
        <p:nvSpPr>
          <p:cNvPr id="90" name="Freeform 89"/>
          <p:cNvSpPr/>
          <p:nvPr/>
        </p:nvSpPr>
        <p:spPr>
          <a:xfrm>
            <a:off x="6357950" y="2643182"/>
            <a:ext cx="1285884" cy="928694"/>
          </a:xfrm>
          <a:custGeom>
            <a:avLst/>
            <a:gdLst>
              <a:gd name="connsiteX0" fmla="*/ 0 w 1105469"/>
              <a:gd name="connsiteY0" fmla="*/ 464024 h 464024"/>
              <a:gd name="connsiteX1" fmla="*/ 0 w 1105469"/>
              <a:gd name="connsiteY1" fmla="*/ 0 h 464024"/>
              <a:gd name="connsiteX2" fmla="*/ 1105469 w 1105469"/>
              <a:gd name="connsiteY2" fmla="*/ 0 h 46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469" h="464024">
                <a:moveTo>
                  <a:pt x="0" y="464024"/>
                </a:moveTo>
                <a:lnTo>
                  <a:pt x="0" y="0"/>
                </a:lnTo>
                <a:lnTo>
                  <a:pt x="1105469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6429388" y="2571744"/>
            <a:ext cx="13131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/>
              <a:t>6  3</a:t>
            </a:r>
            <a:endParaRPr lang="en-GB" sz="6000" dirty="0"/>
          </a:p>
        </p:txBody>
      </p:sp>
      <p:sp>
        <p:nvSpPr>
          <p:cNvPr id="92" name="TextBox 91"/>
          <p:cNvSpPr txBox="1"/>
          <p:nvPr/>
        </p:nvSpPr>
        <p:spPr>
          <a:xfrm>
            <a:off x="5739613" y="2571744"/>
            <a:ext cx="5741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6000" dirty="0" smtClean="0"/>
              <a:t>3</a:t>
            </a:r>
            <a:endParaRPr lang="en-GB" sz="6000" dirty="0"/>
          </a:p>
        </p:txBody>
      </p:sp>
      <p:sp>
        <p:nvSpPr>
          <p:cNvPr id="94" name="Freeform 93"/>
          <p:cNvSpPr/>
          <p:nvPr/>
        </p:nvSpPr>
        <p:spPr>
          <a:xfrm>
            <a:off x="6006905" y="3559126"/>
            <a:ext cx="773723" cy="607256"/>
          </a:xfrm>
          <a:custGeom>
            <a:avLst/>
            <a:gdLst>
              <a:gd name="connsiteX0" fmla="*/ 0 w 773723"/>
              <a:gd name="connsiteY0" fmla="*/ 0 h 607256"/>
              <a:gd name="connsiteX1" fmla="*/ 112541 w 773723"/>
              <a:gd name="connsiteY1" fmla="*/ 337625 h 607256"/>
              <a:gd name="connsiteX2" fmla="*/ 253218 w 773723"/>
              <a:gd name="connsiteY2" fmla="*/ 520505 h 607256"/>
              <a:gd name="connsiteX3" fmla="*/ 478301 w 773723"/>
              <a:gd name="connsiteY3" fmla="*/ 604911 h 607256"/>
              <a:gd name="connsiteX4" fmla="*/ 661181 w 773723"/>
              <a:gd name="connsiteY4" fmla="*/ 506437 h 607256"/>
              <a:gd name="connsiteX5" fmla="*/ 773723 w 773723"/>
              <a:gd name="connsiteY5" fmla="*/ 0 h 60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723" h="607256">
                <a:moveTo>
                  <a:pt x="0" y="0"/>
                </a:moveTo>
                <a:cubicBezTo>
                  <a:pt x="35169" y="125437"/>
                  <a:pt x="70338" y="250874"/>
                  <a:pt x="112541" y="337625"/>
                </a:cubicBezTo>
                <a:cubicBezTo>
                  <a:pt x="154744" y="424376"/>
                  <a:pt x="192258" y="475957"/>
                  <a:pt x="253218" y="520505"/>
                </a:cubicBezTo>
                <a:cubicBezTo>
                  <a:pt x="314178" y="565053"/>
                  <a:pt x="410307" y="607256"/>
                  <a:pt x="478301" y="604911"/>
                </a:cubicBezTo>
                <a:cubicBezTo>
                  <a:pt x="546295" y="602566"/>
                  <a:pt x="611944" y="607256"/>
                  <a:pt x="661181" y="506437"/>
                </a:cubicBezTo>
                <a:cubicBezTo>
                  <a:pt x="710418" y="405619"/>
                  <a:pt x="754966" y="93785"/>
                  <a:pt x="773723" y="0"/>
                </a:cubicBezTo>
              </a:path>
            </a:pathLst>
          </a:cu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0" name="Group 99"/>
          <p:cNvGrpSpPr/>
          <p:nvPr/>
        </p:nvGrpSpPr>
        <p:grpSpPr>
          <a:xfrm>
            <a:off x="357158" y="2971138"/>
            <a:ext cx="2286016" cy="1001720"/>
            <a:chOff x="357158" y="2971138"/>
            <a:chExt cx="2286016" cy="1001720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357158" y="2971138"/>
              <a:ext cx="2286016" cy="1588"/>
            </a:xfrm>
            <a:prstGeom prst="line">
              <a:avLst/>
            </a:prstGeom>
            <a:ln w="381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357158" y="3971270"/>
              <a:ext cx="2286016" cy="1588"/>
            </a:xfrm>
            <a:prstGeom prst="line">
              <a:avLst/>
            </a:prstGeom>
            <a:ln w="381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6429388" y="1714488"/>
            <a:ext cx="5741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6000" dirty="0" smtClean="0"/>
              <a:t>2</a:t>
            </a:r>
            <a:endParaRPr lang="en-GB" sz="6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357818" y="1142984"/>
            <a:ext cx="350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Next, divide the </a:t>
            </a:r>
            <a:r>
              <a:rPr lang="en-GB" sz="2400" b="1" dirty="0" smtClean="0"/>
              <a:t>ones</a:t>
            </a:r>
            <a:r>
              <a:rPr lang="en-GB" sz="2400" dirty="0" smtClean="0"/>
              <a:t> by 3.</a:t>
            </a:r>
            <a:endParaRPr lang="en-GB" sz="2400" dirty="0"/>
          </a:p>
        </p:txBody>
      </p:sp>
      <p:sp>
        <p:nvSpPr>
          <p:cNvPr id="105" name="Freeform 104"/>
          <p:cNvSpPr/>
          <p:nvPr/>
        </p:nvSpPr>
        <p:spPr>
          <a:xfrm>
            <a:off x="6000760" y="3571876"/>
            <a:ext cx="1428760" cy="607256"/>
          </a:xfrm>
          <a:custGeom>
            <a:avLst/>
            <a:gdLst>
              <a:gd name="connsiteX0" fmla="*/ 0 w 773723"/>
              <a:gd name="connsiteY0" fmla="*/ 0 h 607256"/>
              <a:gd name="connsiteX1" fmla="*/ 112541 w 773723"/>
              <a:gd name="connsiteY1" fmla="*/ 337625 h 607256"/>
              <a:gd name="connsiteX2" fmla="*/ 253218 w 773723"/>
              <a:gd name="connsiteY2" fmla="*/ 520505 h 607256"/>
              <a:gd name="connsiteX3" fmla="*/ 478301 w 773723"/>
              <a:gd name="connsiteY3" fmla="*/ 604911 h 607256"/>
              <a:gd name="connsiteX4" fmla="*/ 661181 w 773723"/>
              <a:gd name="connsiteY4" fmla="*/ 506437 h 607256"/>
              <a:gd name="connsiteX5" fmla="*/ 773723 w 773723"/>
              <a:gd name="connsiteY5" fmla="*/ 0 h 60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723" h="607256">
                <a:moveTo>
                  <a:pt x="0" y="0"/>
                </a:moveTo>
                <a:cubicBezTo>
                  <a:pt x="35169" y="125437"/>
                  <a:pt x="70338" y="250874"/>
                  <a:pt x="112541" y="337625"/>
                </a:cubicBezTo>
                <a:cubicBezTo>
                  <a:pt x="154744" y="424376"/>
                  <a:pt x="192258" y="475957"/>
                  <a:pt x="253218" y="520505"/>
                </a:cubicBezTo>
                <a:cubicBezTo>
                  <a:pt x="314178" y="565053"/>
                  <a:pt x="410307" y="607256"/>
                  <a:pt x="478301" y="604911"/>
                </a:cubicBezTo>
                <a:cubicBezTo>
                  <a:pt x="546295" y="602566"/>
                  <a:pt x="611944" y="607256"/>
                  <a:pt x="661181" y="506437"/>
                </a:cubicBezTo>
                <a:cubicBezTo>
                  <a:pt x="710418" y="405619"/>
                  <a:pt x="754966" y="93785"/>
                  <a:pt x="773723" y="0"/>
                </a:cubicBezTo>
              </a:path>
            </a:pathLst>
          </a:cu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6" name="Group 105"/>
          <p:cNvGrpSpPr/>
          <p:nvPr/>
        </p:nvGrpSpPr>
        <p:grpSpPr>
          <a:xfrm>
            <a:off x="2643174" y="2971138"/>
            <a:ext cx="2286016" cy="1001720"/>
            <a:chOff x="357158" y="2971138"/>
            <a:chExt cx="2286016" cy="1001720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357158" y="2971138"/>
              <a:ext cx="2286016" cy="1588"/>
            </a:xfrm>
            <a:prstGeom prst="line">
              <a:avLst/>
            </a:prstGeom>
            <a:ln w="3810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357158" y="3971270"/>
              <a:ext cx="2286016" cy="1588"/>
            </a:xfrm>
            <a:prstGeom prst="line">
              <a:avLst/>
            </a:prstGeom>
            <a:ln w="3810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Box 110"/>
          <p:cNvSpPr txBox="1"/>
          <p:nvPr/>
        </p:nvSpPr>
        <p:spPr>
          <a:xfrm>
            <a:off x="7072330" y="1714488"/>
            <a:ext cx="5741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6000" dirty="0" smtClean="0"/>
              <a:t>1</a:t>
            </a:r>
            <a:endParaRPr lang="en-GB" sz="6000" dirty="0"/>
          </a:p>
        </p:txBody>
      </p:sp>
      <p:sp>
        <p:nvSpPr>
          <p:cNvPr id="112" name="Rounded Rectangle 111"/>
          <p:cNvSpPr/>
          <p:nvPr/>
        </p:nvSpPr>
        <p:spPr>
          <a:xfrm>
            <a:off x="428596" y="2005002"/>
            <a:ext cx="4357718" cy="928694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ounded Rectangle 112"/>
          <p:cNvSpPr/>
          <p:nvPr/>
        </p:nvSpPr>
        <p:spPr>
          <a:xfrm>
            <a:off x="428596" y="3008310"/>
            <a:ext cx="4357718" cy="928694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ounded Rectangle 113"/>
          <p:cNvSpPr/>
          <p:nvPr/>
        </p:nvSpPr>
        <p:spPr>
          <a:xfrm>
            <a:off x="428596" y="4013204"/>
            <a:ext cx="4357718" cy="928694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ounded Rectangle 114"/>
          <p:cNvSpPr/>
          <p:nvPr/>
        </p:nvSpPr>
        <p:spPr>
          <a:xfrm>
            <a:off x="6286512" y="1857364"/>
            <a:ext cx="1500198" cy="722318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5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5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-1.2951E-6 L -0.05 0.15934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1.40611E-6 L -0.10242 0.31476 " pathEditMode="relative" ptsTypes="AA">
                                      <p:cBhvr>
                                        <p:cTn id="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5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7" grpId="1" animBg="1"/>
      <p:bldP spid="78" grpId="0" animBg="1"/>
      <p:bldP spid="78" grpId="1" animBg="1"/>
      <p:bldP spid="88" grpId="0"/>
      <p:bldP spid="88" grpId="1"/>
      <p:bldP spid="94" grpId="0" animBg="1"/>
      <p:bldP spid="94" grpId="1" animBg="1"/>
      <p:bldP spid="103" grpId="0"/>
      <p:bldP spid="104" grpId="0"/>
      <p:bldP spid="104" grpId="1"/>
      <p:bldP spid="105" grpId="0" animBg="1"/>
      <p:bldP spid="105" grpId="1" animBg="1"/>
      <p:bldP spid="111" grpId="0"/>
      <p:bldP spid="112" grpId="0" animBg="1"/>
      <p:bldP spid="113" grpId="0" animBg="1"/>
      <p:bldP spid="114" grpId="0" animBg="1"/>
      <p:bldP spid="1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1"/>
          <p:cNvGrpSpPr>
            <a:grpSpLocks/>
          </p:cNvGrpSpPr>
          <p:nvPr/>
        </p:nvGrpSpPr>
        <p:grpSpPr bwMode="auto">
          <a:xfrm>
            <a:off x="500034" y="4829184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125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00035" y="2143116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1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0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500035" y="2571744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21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500034" y="3000372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500035" y="3500438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43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500034" y="3857628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54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6" name="AutoShape 11"/>
          <p:cNvSpPr>
            <a:spLocks noChangeArrowheads="1"/>
          </p:cNvSpPr>
          <p:nvPr/>
        </p:nvSpPr>
        <p:spPr bwMode="auto">
          <a:xfrm>
            <a:off x="3467092" y="2143116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AutoShape 10"/>
          <p:cNvSpPr>
            <a:spLocks noChangeArrowheads="1"/>
          </p:cNvSpPr>
          <p:nvPr/>
        </p:nvSpPr>
        <p:spPr bwMode="auto">
          <a:xfrm>
            <a:off x="3904723" y="2143116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35" name="Group 134"/>
          <p:cNvGrpSpPr/>
          <p:nvPr/>
        </p:nvGrpSpPr>
        <p:grpSpPr>
          <a:xfrm>
            <a:off x="357158" y="1142984"/>
            <a:ext cx="4572032" cy="4143404"/>
            <a:chOff x="357158" y="1142984"/>
            <a:chExt cx="4572032" cy="4143404"/>
          </a:xfrm>
        </p:grpSpPr>
        <p:sp>
          <p:nvSpPr>
            <p:cNvPr id="5" name="Rectangle 4"/>
            <p:cNvSpPr/>
            <p:nvPr/>
          </p:nvSpPr>
          <p:spPr>
            <a:xfrm>
              <a:off x="357158" y="1142984"/>
              <a:ext cx="2286016" cy="71438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/>
                <a:t>Tens</a:t>
              </a:r>
              <a:endParaRPr lang="en-GB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643174" y="1142984"/>
              <a:ext cx="2286016" cy="71438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/>
                <a:t>Ones</a:t>
              </a:r>
              <a:endParaRPr lang="en-GB" sz="3200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7158" y="1857364"/>
              <a:ext cx="2286016" cy="3429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643174" y="1857364"/>
              <a:ext cx="2286016" cy="3429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5357818" y="1142984"/>
            <a:ext cx="3395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First, divide the </a:t>
            </a:r>
            <a:r>
              <a:rPr lang="en-GB" sz="2400" b="1" dirty="0" smtClean="0"/>
              <a:t>tens</a:t>
            </a:r>
            <a:r>
              <a:rPr lang="en-GB" sz="2400" dirty="0" smtClean="0"/>
              <a:t> by 2.</a:t>
            </a:r>
            <a:endParaRPr lang="en-GB" sz="2400" dirty="0"/>
          </a:p>
        </p:txBody>
      </p:sp>
      <p:sp>
        <p:nvSpPr>
          <p:cNvPr id="89" name="TextBox 88"/>
          <p:cNvSpPr txBox="1"/>
          <p:nvPr/>
        </p:nvSpPr>
        <p:spPr>
          <a:xfrm>
            <a:off x="3529087" y="0"/>
            <a:ext cx="20858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/>
              <a:t>72 ÷ 2</a:t>
            </a:r>
            <a:endParaRPr lang="en-GB" sz="6000" dirty="0"/>
          </a:p>
        </p:txBody>
      </p:sp>
      <p:sp>
        <p:nvSpPr>
          <p:cNvPr id="90" name="Freeform 89"/>
          <p:cNvSpPr/>
          <p:nvPr/>
        </p:nvSpPr>
        <p:spPr>
          <a:xfrm>
            <a:off x="6357950" y="2643182"/>
            <a:ext cx="1285884" cy="928694"/>
          </a:xfrm>
          <a:custGeom>
            <a:avLst/>
            <a:gdLst>
              <a:gd name="connsiteX0" fmla="*/ 0 w 1105469"/>
              <a:gd name="connsiteY0" fmla="*/ 464024 h 464024"/>
              <a:gd name="connsiteX1" fmla="*/ 0 w 1105469"/>
              <a:gd name="connsiteY1" fmla="*/ 0 h 464024"/>
              <a:gd name="connsiteX2" fmla="*/ 1105469 w 1105469"/>
              <a:gd name="connsiteY2" fmla="*/ 0 h 46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469" h="464024">
                <a:moveTo>
                  <a:pt x="0" y="464024"/>
                </a:moveTo>
                <a:lnTo>
                  <a:pt x="0" y="0"/>
                </a:lnTo>
                <a:lnTo>
                  <a:pt x="1105469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6429388" y="2571744"/>
            <a:ext cx="13131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/>
              <a:t>7  2</a:t>
            </a:r>
            <a:endParaRPr lang="en-GB" sz="6000" dirty="0"/>
          </a:p>
        </p:txBody>
      </p:sp>
      <p:sp>
        <p:nvSpPr>
          <p:cNvPr id="92" name="TextBox 91"/>
          <p:cNvSpPr txBox="1"/>
          <p:nvPr/>
        </p:nvSpPr>
        <p:spPr>
          <a:xfrm>
            <a:off x="5739613" y="2571744"/>
            <a:ext cx="5741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6000" dirty="0" smtClean="0"/>
              <a:t>2</a:t>
            </a:r>
            <a:endParaRPr lang="en-GB" sz="6000" dirty="0"/>
          </a:p>
        </p:txBody>
      </p:sp>
      <p:sp>
        <p:nvSpPr>
          <p:cNvPr id="94" name="Freeform 93"/>
          <p:cNvSpPr/>
          <p:nvPr/>
        </p:nvSpPr>
        <p:spPr>
          <a:xfrm>
            <a:off x="6006905" y="3559126"/>
            <a:ext cx="773723" cy="607256"/>
          </a:xfrm>
          <a:custGeom>
            <a:avLst/>
            <a:gdLst>
              <a:gd name="connsiteX0" fmla="*/ 0 w 773723"/>
              <a:gd name="connsiteY0" fmla="*/ 0 h 607256"/>
              <a:gd name="connsiteX1" fmla="*/ 112541 w 773723"/>
              <a:gd name="connsiteY1" fmla="*/ 337625 h 607256"/>
              <a:gd name="connsiteX2" fmla="*/ 253218 w 773723"/>
              <a:gd name="connsiteY2" fmla="*/ 520505 h 607256"/>
              <a:gd name="connsiteX3" fmla="*/ 478301 w 773723"/>
              <a:gd name="connsiteY3" fmla="*/ 604911 h 607256"/>
              <a:gd name="connsiteX4" fmla="*/ 661181 w 773723"/>
              <a:gd name="connsiteY4" fmla="*/ 506437 h 607256"/>
              <a:gd name="connsiteX5" fmla="*/ 773723 w 773723"/>
              <a:gd name="connsiteY5" fmla="*/ 0 h 60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723" h="607256">
                <a:moveTo>
                  <a:pt x="0" y="0"/>
                </a:moveTo>
                <a:cubicBezTo>
                  <a:pt x="35169" y="125437"/>
                  <a:pt x="70338" y="250874"/>
                  <a:pt x="112541" y="337625"/>
                </a:cubicBezTo>
                <a:cubicBezTo>
                  <a:pt x="154744" y="424376"/>
                  <a:pt x="192258" y="475957"/>
                  <a:pt x="253218" y="520505"/>
                </a:cubicBezTo>
                <a:cubicBezTo>
                  <a:pt x="314178" y="565053"/>
                  <a:pt x="410307" y="607256"/>
                  <a:pt x="478301" y="604911"/>
                </a:cubicBezTo>
                <a:cubicBezTo>
                  <a:pt x="546295" y="602566"/>
                  <a:pt x="611944" y="607256"/>
                  <a:pt x="661181" y="506437"/>
                </a:cubicBezTo>
                <a:cubicBezTo>
                  <a:pt x="710418" y="405619"/>
                  <a:pt x="754966" y="93785"/>
                  <a:pt x="773723" y="0"/>
                </a:cubicBezTo>
              </a:path>
            </a:pathLst>
          </a:cu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7" name="Straight Connector 96"/>
          <p:cNvCxnSpPr/>
          <p:nvPr/>
        </p:nvCxnSpPr>
        <p:spPr>
          <a:xfrm>
            <a:off x="357158" y="3357562"/>
            <a:ext cx="2286016" cy="1588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965026" y="270134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357818" y="1142984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Next, carry the remaining tens over to the </a:t>
            </a:r>
            <a:r>
              <a:rPr lang="en-GB" sz="2400" b="1" dirty="0" smtClean="0"/>
              <a:t>ones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105" name="Freeform 104"/>
          <p:cNvSpPr/>
          <p:nvPr/>
        </p:nvSpPr>
        <p:spPr>
          <a:xfrm>
            <a:off x="6000760" y="3571876"/>
            <a:ext cx="1428760" cy="607256"/>
          </a:xfrm>
          <a:custGeom>
            <a:avLst/>
            <a:gdLst>
              <a:gd name="connsiteX0" fmla="*/ 0 w 773723"/>
              <a:gd name="connsiteY0" fmla="*/ 0 h 607256"/>
              <a:gd name="connsiteX1" fmla="*/ 112541 w 773723"/>
              <a:gd name="connsiteY1" fmla="*/ 337625 h 607256"/>
              <a:gd name="connsiteX2" fmla="*/ 253218 w 773723"/>
              <a:gd name="connsiteY2" fmla="*/ 520505 h 607256"/>
              <a:gd name="connsiteX3" fmla="*/ 478301 w 773723"/>
              <a:gd name="connsiteY3" fmla="*/ 604911 h 607256"/>
              <a:gd name="connsiteX4" fmla="*/ 661181 w 773723"/>
              <a:gd name="connsiteY4" fmla="*/ 506437 h 607256"/>
              <a:gd name="connsiteX5" fmla="*/ 773723 w 773723"/>
              <a:gd name="connsiteY5" fmla="*/ 0 h 60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723" h="607256">
                <a:moveTo>
                  <a:pt x="0" y="0"/>
                </a:moveTo>
                <a:cubicBezTo>
                  <a:pt x="35169" y="125437"/>
                  <a:pt x="70338" y="250874"/>
                  <a:pt x="112541" y="337625"/>
                </a:cubicBezTo>
                <a:cubicBezTo>
                  <a:pt x="154744" y="424376"/>
                  <a:pt x="192258" y="475957"/>
                  <a:pt x="253218" y="520505"/>
                </a:cubicBezTo>
                <a:cubicBezTo>
                  <a:pt x="314178" y="565053"/>
                  <a:pt x="410307" y="607256"/>
                  <a:pt x="478301" y="604911"/>
                </a:cubicBezTo>
                <a:cubicBezTo>
                  <a:pt x="546295" y="602566"/>
                  <a:pt x="611944" y="607256"/>
                  <a:pt x="661181" y="506437"/>
                </a:cubicBezTo>
                <a:cubicBezTo>
                  <a:pt x="710418" y="405619"/>
                  <a:pt x="754966" y="93785"/>
                  <a:pt x="773723" y="0"/>
                </a:cubicBezTo>
              </a:path>
            </a:pathLst>
          </a:cu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2643174" y="3357562"/>
            <a:ext cx="2286016" cy="1588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072330" y="1714488"/>
            <a:ext cx="5741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6000" dirty="0" smtClean="0"/>
              <a:t>6</a:t>
            </a:r>
            <a:endParaRPr lang="en-GB" sz="6000" dirty="0"/>
          </a:p>
        </p:txBody>
      </p:sp>
      <p:sp>
        <p:nvSpPr>
          <p:cNvPr id="115" name="Rounded Rectangle 114"/>
          <p:cNvSpPr/>
          <p:nvPr/>
        </p:nvSpPr>
        <p:spPr>
          <a:xfrm>
            <a:off x="6257157" y="1864515"/>
            <a:ext cx="1500198" cy="722318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5357818" y="1142984"/>
            <a:ext cx="3552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Then, divide the </a:t>
            </a:r>
            <a:r>
              <a:rPr lang="en-GB" sz="2400" b="1" dirty="0" smtClean="0"/>
              <a:t>ones</a:t>
            </a:r>
            <a:r>
              <a:rPr lang="en-GB" sz="2400" dirty="0" smtClean="0"/>
              <a:t> by 2.</a:t>
            </a:r>
            <a:endParaRPr lang="en-GB" sz="2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429388" y="1714488"/>
            <a:ext cx="5741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6000" dirty="0" smtClean="0"/>
              <a:t>3</a:t>
            </a:r>
            <a:endParaRPr lang="en-GB" sz="6000" dirty="0"/>
          </a:p>
        </p:txBody>
      </p:sp>
      <p:grpSp>
        <p:nvGrpSpPr>
          <p:cNvPr id="106" name="Group 1"/>
          <p:cNvGrpSpPr>
            <a:grpSpLocks/>
          </p:cNvGrpSpPr>
          <p:nvPr/>
        </p:nvGrpSpPr>
        <p:grpSpPr bwMode="auto">
          <a:xfrm>
            <a:off x="500034" y="4214818"/>
            <a:ext cx="1857387" cy="242632"/>
            <a:chOff x="6162" y="9858"/>
            <a:chExt cx="1111" cy="144"/>
          </a:xfrm>
          <a:solidFill>
            <a:srgbClr val="00B050"/>
          </a:solidFill>
        </p:grpSpPr>
        <p:sp>
          <p:nvSpPr>
            <p:cNvPr id="109" name="AutoShape 11"/>
            <p:cNvSpPr>
              <a:spLocks noChangeArrowheads="1"/>
            </p:cNvSpPr>
            <p:nvPr/>
          </p:nvSpPr>
          <p:spPr bwMode="auto">
            <a:xfrm>
              <a:off x="616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AutoShape 10"/>
            <p:cNvSpPr>
              <a:spLocks noChangeArrowheads="1"/>
            </p:cNvSpPr>
            <p:nvPr/>
          </p:nvSpPr>
          <p:spPr bwMode="auto">
            <a:xfrm>
              <a:off x="627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AutoShape 9"/>
            <p:cNvSpPr>
              <a:spLocks noChangeArrowheads="1"/>
            </p:cNvSpPr>
            <p:nvPr/>
          </p:nvSpPr>
          <p:spPr bwMode="auto">
            <a:xfrm>
              <a:off x="637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AutoShape 8"/>
            <p:cNvSpPr>
              <a:spLocks noChangeArrowheads="1"/>
            </p:cNvSpPr>
            <p:nvPr/>
          </p:nvSpPr>
          <p:spPr bwMode="auto">
            <a:xfrm>
              <a:off x="648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AutoShape 7"/>
            <p:cNvSpPr>
              <a:spLocks noChangeArrowheads="1"/>
            </p:cNvSpPr>
            <p:nvPr/>
          </p:nvSpPr>
          <p:spPr bwMode="auto">
            <a:xfrm>
              <a:off x="659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AutoShape 6"/>
            <p:cNvSpPr>
              <a:spLocks noChangeArrowheads="1"/>
            </p:cNvSpPr>
            <p:nvPr/>
          </p:nvSpPr>
          <p:spPr bwMode="auto">
            <a:xfrm>
              <a:off x="6700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AutoShape 5"/>
            <p:cNvSpPr>
              <a:spLocks noChangeArrowheads="1"/>
            </p:cNvSpPr>
            <p:nvPr/>
          </p:nvSpPr>
          <p:spPr bwMode="auto">
            <a:xfrm>
              <a:off x="6807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AutoShape 4"/>
            <p:cNvSpPr>
              <a:spLocks noChangeArrowheads="1"/>
            </p:cNvSpPr>
            <p:nvPr/>
          </p:nvSpPr>
          <p:spPr bwMode="auto">
            <a:xfrm>
              <a:off x="6915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AutoShape 3"/>
            <p:cNvSpPr>
              <a:spLocks noChangeArrowheads="1"/>
            </p:cNvSpPr>
            <p:nvPr/>
          </p:nvSpPr>
          <p:spPr bwMode="auto">
            <a:xfrm>
              <a:off x="7022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AutoShape 2"/>
            <p:cNvSpPr>
              <a:spLocks noChangeArrowheads="1"/>
            </p:cNvSpPr>
            <p:nvPr/>
          </p:nvSpPr>
          <p:spPr bwMode="auto">
            <a:xfrm>
              <a:off x="7129" y="9858"/>
              <a:ext cx="144" cy="144"/>
            </a:xfrm>
            <a:prstGeom prst="cube">
              <a:avLst>
                <a:gd name="adj" fmla="val 25000"/>
              </a:avLst>
            </a:prstGeom>
            <a:grpFill/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48" name="AutoShape 11"/>
          <p:cNvSpPr>
            <a:spLocks noChangeArrowheads="1"/>
          </p:cNvSpPr>
          <p:nvPr/>
        </p:nvSpPr>
        <p:spPr bwMode="auto">
          <a:xfrm>
            <a:off x="2933688" y="4829184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AutoShape 10"/>
          <p:cNvSpPr>
            <a:spLocks noChangeArrowheads="1"/>
          </p:cNvSpPr>
          <p:nvPr/>
        </p:nvSpPr>
        <p:spPr bwMode="auto">
          <a:xfrm>
            <a:off x="3114244" y="4829184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AutoShape 9"/>
          <p:cNvSpPr>
            <a:spLocks noChangeArrowheads="1"/>
          </p:cNvSpPr>
          <p:nvPr/>
        </p:nvSpPr>
        <p:spPr bwMode="auto">
          <a:xfrm>
            <a:off x="3293128" y="4829184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AutoShape 8"/>
          <p:cNvSpPr>
            <a:spLocks noChangeArrowheads="1"/>
          </p:cNvSpPr>
          <p:nvPr/>
        </p:nvSpPr>
        <p:spPr bwMode="auto">
          <a:xfrm>
            <a:off x="3473684" y="4829184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2" name="AutoShape 7"/>
          <p:cNvSpPr>
            <a:spLocks noChangeArrowheads="1"/>
          </p:cNvSpPr>
          <p:nvPr/>
        </p:nvSpPr>
        <p:spPr bwMode="auto">
          <a:xfrm>
            <a:off x="3652569" y="4829184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AutoShape 6"/>
          <p:cNvSpPr>
            <a:spLocks noChangeArrowheads="1"/>
          </p:cNvSpPr>
          <p:nvPr/>
        </p:nvSpPr>
        <p:spPr bwMode="auto">
          <a:xfrm>
            <a:off x="3833125" y="4829184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AutoShape 5"/>
          <p:cNvSpPr>
            <a:spLocks noChangeArrowheads="1"/>
          </p:cNvSpPr>
          <p:nvPr/>
        </p:nvSpPr>
        <p:spPr bwMode="auto">
          <a:xfrm>
            <a:off x="4012009" y="4829184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AutoShape 4"/>
          <p:cNvSpPr>
            <a:spLocks noChangeArrowheads="1"/>
          </p:cNvSpPr>
          <p:nvPr/>
        </p:nvSpPr>
        <p:spPr bwMode="auto">
          <a:xfrm>
            <a:off x="4192565" y="4829184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4371449" y="4829184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AutoShape 2"/>
          <p:cNvSpPr>
            <a:spLocks noChangeArrowheads="1"/>
          </p:cNvSpPr>
          <p:nvPr/>
        </p:nvSpPr>
        <p:spPr bwMode="auto">
          <a:xfrm>
            <a:off x="4550334" y="4829184"/>
            <a:ext cx="240741" cy="242632"/>
          </a:xfrm>
          <a:prstGeom prst="cube">
            <a:avLst>
              <a:gd name="adj" fmla="val 25000"/>
            </a:avLst>
          </a:prstGeom>
          <a:solidFill>
            <a:srgbClr val="007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69" name="Group 168"/>
          <p:cNvGrpSpPr/>
          <p:nvPr/>
        </p:nvGrpSpPr>
        <p:grpSpPr>
          <a:xfrm>
            <a:off x="450041" y="2012152"/>
            <a:ext cx="4357718" cy="2699547"/>
            <a:chOff x="450041" y="2012152"/>
            <a:chExt cx="4357718" cy="2699547"/>
          </a:xfrm>
        </p:grpSpPr>
        <p:sp>
          <p:nvSpPr>
            <p:cNvPr id="112" name="Rounded Rectangle 111"/>
            <p:cNvSpPr/>
            <p:nvPr/>
          </p:nvSpPr>
          <p:spPr>
            <a:xfrm>
              <a:off x="450041" y="2012152"/>
              <a:ext cx="4357718" cy="1327947"/>
            </a:xfrm>
            <a:prstGeom prst="roundRect">
              <a:avLst>
                <a:gd name="adj" fmla="val 11885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450041" y="3383752"/>
              <a:ext cx="4357718" cy="1327947"/>
            </a:xfrm>
            <a:prstGeom prst="roundRect">
              <a:avLst>
                <a:gd name="adj" fmla="val 11885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5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0.26771 -2.59259E-6 " pathEditMode="relative" ptsTypes="AA">
                                      <p:cBhvr>
                                        <p:cTn id="47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100"/>
                            </p:stCondLst>
                            <p:childTnLst>
                              <p:par>
                                <p:cTn id="55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200"/>
                            </p:stCondLst>
                            <p:childTnLst>
                              <p:par>
                                <p:cTn id="58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300"/>
                            </p:stCondLst>
                            <p:childTnLst>
                              <p:par>
                                <p:cTn id="61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400"/>
                            </p:stCondLst>
                            <p:childTnLst>
                              <p:par>
                                <p:cTn id="64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600"/>
                            </p:stCondLst>
                            <p:childTnLst>
                              <p:par>
                                <p:cTn id="70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00"/>
                            </p:stCondLst>
                            <p:childTnLst>
                              <p:par>
                                <p:cTn id="73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800"/>
                            </p:stCondLst>
                            <p:childTnLst>
                              <p:par>
                                <p:cTn id="76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5573 -0.33727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08663 -0.33611 " pathEditMode="relative" ptsTypes="AA">
                                      <p:cBhvr>
                                        <p:cTn id="8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2.59259E-6 L 0.01581 -0.28356 " pathEditMode="relative" ptsTypes="AA">
                                      <p:cBhvr>
                                        <p:cTn id="9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04392 -0.28472 " pathEditMode="relative" rAng="0" ptsTypes="AA">
                                      <p:cBhvr>
                                        <p:cTn id="9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-0.02361 -0.18912 " pathEditMode="relative" ptsTypes="AA">
                                      <p:cBhvr>
                                        <p:cTn id="9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0.0066 -0.19445 " pathEditMode="relative" ptsTypes="AA">
                                      <p:cBhvr>
                                        <p:cTn id="10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-0.06007 -0.14445 " pathEditMode="relative" ptsTypes="AA">
                                      <p:cBhvr>
                                        <p:cTn id="10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1.48148E-6 L -0.03246 -0.14445 " pathEditMode="relative" ptsTypes="AA">
                                      <p:cBhvr>
                                        <p:cTn id="10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1 -0.08773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-0.07326 -0.08866 " pathEditMode="relative" rAng="0" ptsTypes="AA">
                                      <p:cBhvr>
                                        <p:cTn id="11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35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500"/>
                            </p:stCondLst>
                            <p:childTnLst>
                              <p:par>
                                <p:cTn id="142" presetID="35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5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35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5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5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35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88" grpId="0"/>
      <p:bldP spid="88" grpId="1"/>
      <p:bldP spid="94" grpId="0" animBg="1"/>
      <p:bldP spid="94" grpId="1" animBg="1"/>
      <p:bldP spid="103" grpId="0"/>
      <p:bldP spid="104" grpId="0"/>
      <p:bldP spid="104" grpId="1"/>
      <p:bldP spid="105" grpId="0" animBg="1"/>
      <p:bldP spid="105" grpId="1" animBg="1"/>
      <p:bldP spid="111" grpId="0"/>
      <p:bldP spid="115" grpId="0" animBg="1"/>
      <p:bldP spid="100" grpId="0"/>
      <p:bldP spid="102" grpId="0"/>
      <p:bldP spid="148" grpId="0" animBg="1"/>
      <p:bldP spid="148" grpId="1" animBg="1"/>
      <p:bldP spid="148" grpId="2" animBg="1"/>
      <p:bldP spid="149" grpId="0" animBg="1"/>
      <p:bldP spid="149" grpId="1" animBg="1"/>
      <p:bldP spid="149" grpId="2" animBg="1"/>
      <p:bldP spid="150" grpId="0" animBg="1"/>
      <p:bldP spid="150" grpId="1" animBg="1"/>
      <p:bldP spid="150" grpId="2" animBg="1"/>
      <p:bldP spid="151" grpId="0" animBg="1"/>
      <p:bldP spid="151" grpId="1" animBg="1"/>
      <p:bldP spid="151" grpId="2" animBg="1"/>
      <p:bldP spid="152" grpId="0" animBg="1"/>
      <p:bldP spid="152" grpId="1" animBg="1"/>
      <p:bldP spid="152" grpId="2" animBg="1"/>
      <p:bldP spid="153" grpId="0" animBg="1"/>
      <p:bldP spid="153" grpId="1" animBg="1"/>
      <p:bldP spid="153" grpId="2" animBg="1"/>
      <p:bldP spid="154" grpId="0" animBg="1"/>
      <p:bldP spid="154" grpId="1" animBg="1"/>
      <p:bldP spid="154" grpId="2" animBg="1"/>
      <p:bldP spid="155" grpId="0" animBg="1"/>
      <p:bldP spid="155" grpId="1" animBg="1"/>
      <p:bldP spid="155" grpId="2" animBg="1"/>
      <p:bldP spid="156" grpId="0" animBg="1"/>
      <p:bldP spid="156" grpId="1" animBg="1"/>
      <p:bldP spid="156" grpId="2" animBg="1"/>
      <p:bldP spid="157" grpId="0" animBg="1"/>
      <p:bldP spid="157" grpId="1" animBg="1"/>
      <p:bldP spid="157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af9f1639cfea2533dba737567dee23676f21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66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Bruno</dc:creator>
  <cp:lastModifiedBy>Bruno</cp:lastModifiedBy>
  <cp:revision>14</cp:revision>
  <dcterms:created xsi:type="dcterms:W3CDTF">2011-09-27T21:22:36Z</dcterms:created>
  <dcterms:modified xsi:type="dcterms:W3CDTF">2012-08-27T13:53:06Z</dcterms:modified>
</cp:coreProperties>
</file>