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18" r:id="rId2"/>
    <p:sldId id="321" r:id="rId3"/>
    <p:sldId id="324" r:id="rId4"/>
    <p:sldId id="303" r:id="rId5"/>
    <p:sldId id="304" r:id="rId6"/>
    <p:sldId id="307" r:id="rId7"/>
    <p:sldId id="301" r:id="rId8"/>
    <p:sldId id="259" r:id="rId9"/>
    <p:sldId id="308" r:id="rId10"/>
    <p:sldId id="309" r:id="rId11"/>
    <p:sldId id="305" r:id="rId12"/>
    <p:sldId id="306" r:id="rId13"/>
    <p:sldId id="320" r:id="rId14"/>
    <p:sldId id="313" r:id="rId15"/>
    <p:sldId id="314" r:id="rId16"/>
    <p:sldId id="260" r:id="rId17"/>
    <p:sldId id="316" r:id="rId18"/>
    <p:sldId id="262" r:id="rId19"/>
    <p:sldId id="263" r:id="rId20"/>
    <p:sldId id="291" r:id="rId21"/>
    <p:sldId id="292" r:id="rId22"/>
    <p:sldId id="295" r:id="rId23"/>
    <p:sldId id="322" r:id="rId24"/>
    <p:sldId id="293" r:id="rId25"/>
    <p:sldId id="325" r:id="rId26"/>
    <p:sldId id="326" r:id="rId27"/>
    <p:sldId id="323" r:id="rId28"/>
    <p:sldId id="265" r:id="rId29"/>
    <p:sldId id="317" r:id="rId30"/>
    <p:sldId id="261" r:id="rId31"/>
    <p:sldId id="315" r:id="rId32"/>
    <p:sldId id="274" r:id="rId33"/>
    <p:sldId id="275" r:id="rId34"/>
    <p:sldId id="310" r:id="rId35"/>
    <p:sldId id="311" r:id="rId36"/>
    <p:sldId id="276" r:id="rId37"/>
    <p:sldId id="312" r:id="rId38"/>
    <p:sldId id="329" r:id="rId39"/>
    <p:sldId id="287" r:id="rId40"/>
    <p:sldId id="283" r:id="rId41"/>
    <p:sldId id="286" r:id="rId42"/>
    <p:sldId id="331" r:id="rId43"/>
    <p:sldId id="300" r:id="rId44"/>
    <p:sldId id="281" r:id="rId45"/>
    <p:sldId id="330" r:id="rId46"/>
    <p:sldId id="266" r:id="rId47"/>
    <p:sldId id="294" r:id="rId48"/>
    <p:sldId id="327" r:id="rId49"/>
    <p:sldId id="328" r:id="rId50"/>
    <p:sldId id="268" r:id="rId51"/>
    <p:sldId id="269" r:id="rId52"/>
    <p:sldId id="270" r:id="rId53"/>
    <p:sldId id="271" r:id="rId54"/>
    <p:sldId id="272" r:id="rId55"/>
    <p:sldId id="273" r:id="rId56"/>
    <p:sldId id="297" r:id="rId57"/>
    <p:sldId id="298" r:id="rId58"/>
    <p:sldId id="296" r:id="rId59"/>
    <p:sldId id="25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69" autoAdjust="0"/>
  </p:normalViewPr>
  <p:slideViewPr>
    <p:cSldViewPr>
      <p:cViewPr varScale="1">
        <p:scale>
          <a:sx n="79" d="100"/>
          <a:sy n="79" d="100"/>
        </p:scale>
        <p:origin x="149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0E113-FCE7-4144-A63D-1198592D641E}" type="datetimeFigureOut">
              <a:rPr lang="en-GB" smtClean="0"/>
              <a:t>05/03/2016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926FE-0E55-4A9A-A3CE-D14580CF12D3}" type="slidenum">
              <a:rPr lang="en-GB" smtClean="0"/>
              <a:t>‹#›</a:t>
            </a:fld>
            <a:endParaRPr lang="en-GB"/>
          </a:p>
        </p:txBody>
      </p:sp>
    </p:spTree>
    <p:extLst>
      <p:ext uri="{BB962C8B-B14F-4D97-AF65-F5344CB8AC3E}">
        <p14:creationId xmlns:p14="http://schemas.microsoft.com/office/powerpoint/2010/main" val="72699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a:t>
            </a:fld>
            <a:endParaRPr lang="en-GB"/>
          </a:p>
        </p:txBody>
      </p:sp>
    </p:spTree>
    <p:extLst>
      <p:ext uri="{BB962C8B-B14F-4D97-AF65-F5344CB8AC3E}">
        <p14:creationId xmlns:p14="http://schemas.microsoft.com/office/powerpoint/2010/main" val="68683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10</a:t>
            </a:fld>
            <a:endParaRPr lang="en-GB"/>
          </a:p>
        </p:txBody>
      </p:sp>
    </p:spTree>
    <p:extLst>
      <p:ext uri="{BB962C8B-B14F-4D97-AF65-F5344CB8AC3E}">
        <p14:creationId xmlns:p14="http://schemas.microsoft.com/office/powerpoint/2010/main" val="91213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11</a:t>
            </a:fld>
            <a:endParaRPr lang="en-GB"/>
          </a:p>
        </p:txBody>
      </p:sp>
    </p:spTree>
    <p:extLst>
      <p:ext uri="{BB962C8B-B14F-4D97-AF65-F5344CB8AC3E}">
        <p14:creationId xmlns:p14="http://schemas.microsoft.com/office/powerpoint/2010/main" val="40273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12</a:t>
            </a:fld>
            <a:endParaRPr lang="en-GB"/>
          </a:p>
        </p:txBody>
      </p:sp>
    </p:spTree>
    <p:extLst>
      <p:ext uri="{BB962C8B-B14F-4D97-AF65-F5344CB8AC3E}">
        <p14:creationId xmlns:p14="http://schemas.microsoft.com/office/powerpoint/2010/main" val="689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13</a:t>
            </a:fld>
            <a:endParaRPr lang="en-GB"/>
          </a:p>
        </p:txBody>
      </p:sp>
    </p:spTree>
    <p:extLst>
      <p:ext uri="{BB962C8B-B14F-4D97-AF65-F5344CB8AC3E}">
        <p14:creationId xmlns:p14="http://schemas.microsoft.com/office/powerpoint/2010/main" val="422788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14</a:t>
            </a:fld>
            <a:endParaRPr lang="en-GB"/>
          </a:p>
        </p:txBody>
      </p:sp>
    </p:spTree>
    <p:extLst>
      <p:ext uri="{BB962C8B-B14F-4D97-AF65-F5344CB8AC3E}">
        <p14:creationId xmlns:p14="http://schemas.microsoft.com/office/powerpoint/2010/main" val="324865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15</a:t>
            </a:fld>
            <a:endParaRPr lang="en-GB"/>
          </a:p>
        </p:txBody>
      </p:sp>
    </p:spTree>
    <p:extLst>
      <p:ext uri="{BB962C8B-B14F-4D97-AF65-F5344CB8AC3E}">
        <p14:creationId xmlns:p14="http://schemas.microsoft.com/office/powerpoint/2010/main" val="396478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16</a:t>
            </a:fld>
            <a:endParaRPr lang="en-GB"/>
          </a:p>
        </p:txBody>
      </p:sp>
    </p:spTree>
    <p:extLst>
      <p:ext uri="{BB962C8B-B14F-4D97-AF65-F5344CB8AC3E}">
        <p14:creationId xmlns:p14="http://schemas.microsoft.com/office/powerpoint/2010/main" val="47846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17</a:t>
            </a:fld>
            <a:endParaRPr lang="en-GB"/>
          </a:p>
        </p:txBody>
      </p:sp>
    </p:spTree>
    <p:extLst>
      <p:ext uri="{BB962C8B-B14F-4D97-AF65-F5344CB8AC3E}">
        <p14:creationId xmlns:p14="http://schemas.microsoft.com/office/powerpoint/2010/main" val="385201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18</a:t>
            </a:fld>
            <a:endParaRPr lang="en-GB"/>
          </a:p>
        </p:txBody>
      </p:sp>
    </p:spTree>
    <p:extLst>
      <p:ext uri="{BB962C8B-B14F-4D97-AF65-F5344CB8AC3E}">
        <p14:creationId xmlns:p14="http://schemas.microsoft.com/office/powerpoint/2010/main" val="1204810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19</a:t>
            </a:fld>
            <a:endParaRPr lang="en-GB"/>
          </a:p>
        </p:txBody>
      </p:sp>
    </p:spTree>
    <p:extLst>
      <p:ext uri="{BB962C8B-B14F-4D97-AF65-F5344CB8AC3E}">
        <p14:creationId xmlns:p14="http://schemas.microsoft.com/office/powerpoint/2010/main" val="32055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a:t>
            </a:fld>
            <a:endParaRPr lang="en-GB"/>
          </a:p>
        </p:txBody>
      </p:sp>
    </p:spTree>
    <p:extLst>
      <p:ext uri="{BB962C8B-B14F-4D97-AF65-F5344CB8AC3E}">
        <p14:creationId xmlns:p14="http://schemas.microsoft.com/office/powerpoint/2010/main" val="9742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20</a:t>
            </a:fld>
            <a:endParaRPr lang="en-GB"/>
          </a:p>
        </p:txBody>
      </p:sp>
    </p:spTree>
    <p:extLst>
      <p:ext uri="{BB962C8B-B14F-4D97-AF65-F5344CB8AC3E}">
        <p14:creationId xmlns:p14="http://schemas.microsoft.com/office/powerpoint/2010/main" val="1296635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21</a:t>
            </a:fld>
            <a:endParaRPr lang="en-GB"/>
          </a:p>
        </p:txBody>
      </p:sp>
    </p:spTree>
    <p:extLst>
      <p:ext uri="{BB962C8B-B14F-4D97-AF65-F5344CB8AC3E}">
        <p14:creationId xmlns:p14="http://schemas.microsoft.com/office/powerpoint/2010/main" val="131581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22</a:t>
            </a:fld>
            <a:endParaRPr lang="en-GB"/>
          </a:p>
        </p:txBody>
      </p:sp>
    </p:spTree>
    <p:extLst>
      <p:ext uri="{BB962C8B-B14F-4D97-AF65-F5344CB8AC3E}">
        <p14:creationId xmlns:p14="http://schemas.microsoft.com/office/powerpoint/2010/main" val="311707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23</a:t>
            </a:fld>
            <a:endParaRPr lang="en-GB"/>
          </a:p>
        </p:txBody>
      </p:sp>
    </p:spTree>
    <p:extLst>
      <p:ext uri="{BB962C8B-B14F-4D97-AF65-F5344CB8AC3E}">
        <p14:creationId xmlns:p14="http://schemas.microsoft.com/office/powerpoint/2010/main" val="157590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24</a:t>
            </a:fld>
            <a:endParaRPr lang="en-GB"/>
          </a:p>
        </p:txBody>
      </p:sp>
    </p:spTree>
    <p:extLst>
      <p:ext uri="{BB962C8B-B14F-4D97-AF65-F5344CB8AC3E}">
        <p14:creationId xmlns:p14="http://schemas.microsoft.com/office/powerpoint/2010/main" val="317675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25</a:t>
            </a:fld>
            <a:endParaRPr lang="en-GB"/>
          </a:p>
        </p:txBody>
      </p:sp>
    </p:spTree>
    <p:extLst>
      <p:ext uri="{BB962C8B-B14F-4D97-AF65-F5344CB8AC3E}">
        <p14:creationId xmlns:p14="http://schemas.microsoft.com/office/powerpoint/2010/main" val="3448243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26</a:t>
            </a:fld>
            <a:endParaRPr lang="en-GB"/>
          </a:p>
        </p:txBody>
      </p:sp>
    </p:spTree>
    <p:extLst>
      <p:ext uri="{BB962C8B-B14F-4D97-AF65-F5344CB8AC3E}">
        <p14:creationId xmlns:p14="http://schemas.microsoft.com/office/powerpoint/2010/main" val="3078088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27</a:t>
            </a:fld>
            <a:endParaRPr lang="en-GB"/>
          </a:p>
        </p:txBody>
      </p:sp>
    </p:spTree>
    <p:extLst>
      <p:ext uri="{BB962C8B-B14F-4D97-AF65-F5344CB8AC3E}">
        <p14:creationId xmlns:p14="http://schemas.microsoft.com/office/powerpoint/2010/main" val="210827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28</a:t>
            </a:fld>
            <a:endParaRPr lang="en-GB"/>
          </a:p>
        </p:txBody>
      </p:sp>
    </p:spTree>
    <p:extLst>
      <p:ext uri="{BB962C8B-B14F-4D97-AF65-F5344CB8AC3E}">
        <p14:creationId xmlns:p14="http://schemas.microsoft.com/office/powerpoint/2010/main" val="254621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29</a:t>
            </a:fld>
            <a:endParaRPr lang="en-GB"/>
          </a:p>
        </p:txBody>
      </p:sp>
    </p:spTree>
    <p:extLst>
      <p:ext uri="{BB962C8B-B14F-4D97-AF65-F5344CB8AC3E}">
        <p14:creationId xmlns:p14="http://schemas.microsoft.com/office/powerpoint/2010/main" val="381533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a:t>
            </a:fld>
            <a:endParaRPr lang="en-GB"/>
          </a:p>
        </p:txBody>
      </p:sp>
    </p:spTree>
    <p:extLst>
      <p:ext uri="{BB962C8B-B14F-4D97-AF65-F5344CB8AC3E}">
        <p14:creationId xmlns:p14="http://schemas.microsoft.com/office/powerpoint/2010/main" val="3947023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30</a:t>
            </a:fld>
            <a:endParaRPr lang="en-GB"/>
          </a:p>
        </p:txBody>
      </p:sp>
    </p:spTree>
    <p:extLst>
      <p:ext uri="{BB962C8B-B14F-4D97-AF65-F5344CB8AC3E}">
        <p14:creationId xmlns:p14="http://schemas.microsoft.com/office/powerpoint/2010/main" val="720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31</a:t>
            </a:fld>
            <a:endParaRPr lang="en-GB"/>
          </a:p>
        </p:txBody>
      </p:sp>
    </p:spTree>
    <p:extLst>
      <p:ext uri="{BB962C8B-B14F-4D97-AF65-F5344CB8AC3E}">
        <p14:creationId xmlns:p14="http://schemas.microsoft.com/office/powerpoint/2010/main" val="2425847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32</a:t>
            </a:fld>
            <a:endParaRPr lang="en-GB"/>
          </a:p>
        </p:txBody>
      </p:sp>
    </p:spTree>
    <p:extLst>
      <p:ext uri="{BB962C8B-B14F-4D97-AF65-F5344CB8AC3E}">
        <p14:creationId xmlns:p14="http://schemas.microsoft.com/office/powerpoint/2010/main" val="4250668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33</a:t>
            </a:fld>
            <a:endParaRPr lang="en-GB"/>
          </a:p>
        </p:txBody>
      </p:sp>
    </p:spTree>
    <p:extLst>
      <p:ext uri="{BB962C8B-B14F-4D97-AF65-F5344CB8AC3E}">
        <p14:creationId xmlns:p14="http://schemas.microsoft.com/office/powerpoint/2010/main" val="662485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34</a:t>
            </a:fld>
            <a:endParaRPr lang="en-GB"/>
          </a:p>
        </p:txBody>
      </p:sp>
    </p:spTree>
    <p:extLst>
      <p:ext uri="{BB962C8B-B14F-4D97-AF65-F5344CB8AC3E}">
        <p14:creationId xmlns:p14="http://schemas.microsoft.com/office/powerpoint/2010/main" val="1591481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35</a:t>
            </a:fld>
            <a:endParaRPr lang="en-GB"/>
          </a:p>
        </p:txBody>
      </p:sp>
    </p:spTree>
    <p:extLst>
      <p:ext uri="{BB962C8B-B14F-4D97-AF65-F5344CB8AC3E}">
        <p14:creationId xmlns:p14="http://schemas.microsoft.com/office/powerpoint/2010/main" val="3059980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36</a:t>
            </a:fld>
            <a:endParaRPr lang="en-GB"/>
          </a:p>
        </p:txBody>
      </p:sp>
    </p:spTree>
    <p:extLst>
      <p:ext uri="{BB962C8B-B14F-4D97-AF65-F5344CB8AC3E}">
        <p14:creationId xmlns:p14="http://schemas.microsoft.com/office/powerpoint/2010/main" val="395328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37</a:t>
            </a:fld>
            <a:endParaRPr lang="en-GB"/>
          </a:p>
        </p:txBody>
      </p:sp>
    </p:spTree>
    <p:extLst>
      <p:ext uri="{BB962C8B-B14F-4D97-AF65-F5344CB8AC3E}">
        <p14:creationId xmlns:p14="http://schemas.microsoft.com/office/powerpoint/2010/main" val="234010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38</a:t>
            </a:fld>
            <a:endParaRPr lang="en-GB"/>
          </a:p>
        </p:txBody>
      </p:sp>
    </p:spTree>
    <p:extLst>
      <p:ext uri="{BB962C8B-B14F-4D97-AF65-F5344CB8AC3E}">
        <p14:creationId xmlns:p14="http://schemas.microsoft.com/office/powerpoint/2010/main" val="3896441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39</a:t>
            </a:fld>
            <a:endParaRPr lang="en-GB"/>
          </a:p>
        </p:txBody>
      </p:sp>
    </p:spTree>
    <p:extLst>
      <p:ext uri="{BB962C8B-B14F-4D97-AF65-F5344CB8AC3E}">
        <p14:creationId xmlns:p14="http://schemas.microsoft.com/office/powerpoint/2010/main" val="292647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a:t>
            </a:fld>
            <a:endParaRPr lang="en-GB"/>
          </a:p>
        </p:txBody>
      </p:sp>
    </p:spTree>
    <p:extLst>
      <p:ext uri="{BB962C8B-B14F-4D97-AF65-F5344CB8AC3E}">
        <p14:creationId xmlns:p14="http://schemas.microsoft.com/office/powerpoint/2010/main" val="1730470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Where’s the best place in the room to stand?</a:t>
            </a:r>
          </a:p>
          <a:p>
            <a:pPr marL="0" indent="0">
              <a:buNone/>
            </a:pPr>
            <a:r>
              <a:rPr lang="en-GB" dirty="0"/>
              <a:t>And when you’re helping them at their table?</a:t>
            </a:r>
          </a:p>
          <a:p>
            <a:endParaRPr lang="en-GB" dirty="0"/>
          </a:p>
        </p:txBody>
      </p:sp>
      <p:sp>
        <p:nvSpPr>
          <p:cNvPr id="4" name="Slide Number Placeholder 3"/>
          <p:cNvSpPr>
            <a:spLocks noGrp="1"/>
          </p:cNvSpPr>
          <p:nvPr>
            <p:ph type="sldNum" sz="quarter" idx="10"/>
          </p:nvPr>
        </p:nvSpPr>
        <p:spPr/>
        <p:txBody>
          <a:bodyPr/>
          <a:lstStyle/>
          <a:p>
            <a:fld id="{9AD926FE-0E55-4A9A-A3CE-D14580CF12D3}" type="slidenum">
              <a:rPr lang="en-GB" smtClean="0"/>
              <a:t>40</a:t>
            </a:fld>
            <a:endParaRPr lang="en-GB"/>
          </a:p>
        </p:txBody>
      </p:sp>
    </p:spTree>
    <p:extLst>
      <p:ext uri="{BB962C8B-B14F-4D97-AF65-F5344CB8AC3E}">
        <p14:creationId xmlns:p14="http://schemas.microsoft.com/office/powerpoint/2010/main" val="347537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41</a:t>
            </a:fld>
            <a:endParaRPr lang="en-GB"/>
          </a:p>
        </p:txBody>
      </p:sp>
    </p:spTree>
    <p:extLst>
      <p:ext uri="{BB962C8B-B14F-4D97-AF65-F5344CB8AC3E}">
        <p14:creationId xmlns:p14="http://schemas.microsoft.com/office/powerpoint/2010/main" val="684364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42</a:t>
            </a:fld>
            <a:endParaRPr lang="en-GB"/>
          </a:p>
        </p:txBody>
      </p:sp>
    </p:spTree>
    <p:extLst>
      <p:ext uri="{BB962C8B-B14F-4D97-AF65-F5344CB8AC3E}">
        <p14:creationId xmlns:p14="http://schemas.microsoft.com/office/powerpoint/2010/main" val="3298630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43</a:t>
            </a:fld>
            <a:endParaRPr lang="en-GB"/>
          </a:p>
        </p:txBody>
      </p:sp>
    </p:spTree>
    <p:extLst>
      <p:ext uri="{BB962C8B-B14F-4D97-AF65-F5344CB8AC3E}">
        <p14:creationId xmlns:p14="http://schemas.microsoft.com/office/powerpoint/2010/main" val="1171718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44</a:t>
            </a:fld>
            <a:endParaRPr lang="en-GB"/>
          </a:p>
        </p:txBody>
      </p:sp>
    </p:spTree>
    <p:extLst>
      <p:ext uri="{BB962C8B-B14F-4D97-AF65-F5344CB8AC3E}">
        <p14:creationId xmlns:p14="http://schemas.microsoft.com/office/powerpoint/2010/main" val="4125618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45</a:t>
            </a:fld>
            <a:endParaRPr lang="en-GB"/>
          </a:p>
        </p:txBody>
      </p:sp>
    </p:spTree>
    <p:extLst>
      <p:ext uri="{BB962C8B-B14F-4D97-AF65-F5344CB8AC3E}">
        <p14:creationId xmlns:p14="http://schemas.microsoft.com/office/powerpoint/2010/main" val="1268286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46</a:t>
            </a:fld>
            <a:endParaRPr lang="en-GB"/>
          </a:p>
        </p:txBody>
      </p:sp>
    </p:spTree>
    <p:extLst>
      <p:ext uri="{BB962C8B-B14F-4D97-AF65-F5344CB8AC3E}">
        <p14:creationId xmlns:p14="http://schemas.microsoft.com/office/powerpoint/2010/main" val="2148747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47</a:t>
            </a:fld>
            <a:endParaRPr lang="en-GB"/>
          </a:p>
        </p:txBody>
      </p:sp>
    </p:spTree>
    <p:extLst>
      <p:ext uri="{BB962C8B-B14F-4D97-AF65-F5344CB8AC3E}">
        <p14:creationId xmlns:p14="http://schemas.microsoft.com/office/powerpoint/2010/main" val="212240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48</a:t>
            </a:fld>
            <a:endParaRPr lang="en-GB"/>
          </a:p>
        </p:txBody>
      </p:sp>
    </p:spTree>
    <p:extLst>
      <p:ext uri="{BB962C8B-B14F-4D97-AF65-F5344CB8AC3E}">
        <p14:creationId xmlns:p14="http://schemas.microsoft.com/office/powerpoint/2010/main" val="3711806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49</a:t>
            </a:fld>
            <a:endParaRPr lang="en-GB"/>
          </a:p>
        </p:txBody>
      </p:sp>
    </p:spTree>
    <p:extLst>
      <p:ext uri="{BB962C8B-B14F-4D97-AF65-F5344CB8AC3E}">
        <p14:creationId xmlns:p14="http://schemas.microsoft.com/office/powerpoint/2010/main" val="97542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a:t>
            </a:fld>
            <a:endParaRPr lang="en-GB"/>
          </a:p>
        </p:txBody>
      </p:sp>
    </p:spTree>
    <p:extLst>
      <p:ext uri="{BB962C8B-B14F-4D97-AF65-F5344CB8AC3E}">
        <p14:creationId xmlns:p14="http://schemas.microsoft.com/office/powerpoint/2010/main" val="130843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50</a:t>
            </a:fld>
            <a:endParaRPr lang="en-GB"/>
          </a:p>
        </p:txBody>
      </p:sp>
    </p:spTree>
    <p:extLst>
      <p:ext uri="{BB962C8B-B14F-4D97-AF65-F5344CB8AC3E}">
        <p14:creationId xmlns:p14="http://schemas.microsoft.com/office/powerpoint/2010/main" val="2222312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51</a:t>
            </a:fld>
            <a:endParaRPr lang="en-GB"/>
          </a:p>
        </p:txBody>
      </p:sp>
    </p:spTree>
    <p:extLst>
      <p:ext uri="{BB962C8B-B14F-4D97-AF65-F5344CB8AC3E}">
        <p14:creationId xmlns:p14="http://schemas.microsoft.com/office/powerpoint/2010/main" val="1555926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52</a:t>
            </a:fld>
            <a:endParaRPr lang="en-GB"/>
          </a:p>
        </p:txBody>
      </p:sp>
    </p:spTree>
    <p:extLst>
      <p:ext uri="{BB962C8B-B14F-4D97-AF65-F5344CB8AC3E}">
        <p14:creationId xmlns:p14="http://schemas.microsoft.com/office/powerpoint/2010/main" val="23697877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53</a:t>
            </a:fld>
            <a:endParaRPr lang="en-GB"/>
          </a:p>
        </p:txBody>
      </p:sp>
    </p:spTree>
    <p:extLst>
      <p:ext uri="{BB962C8B-B14F-4D97-AF65-F5344CB8AC3E}">
        <p14:creationId xmlns:p14="http://schemas.microsoft.com/office/powerpoint/2010/main" val="3884966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54</a:t>
            </a:fld>
            <a:endParaRPr lang="en-GB"/>
          </a:p>
        </p:txBody>
      </p:sp>
    </p:spTree>
    <p:extLst>
      <p:ext uri="{BB962C8B-B14F-4D97-AF65-F5344CB8AC3E}">
        <p14:creationId xmlns:p14="http://schemas.microsoft.com/office/powerpoint/2010/main" val="1753699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55</a:t>
            </a:fld>
            <a:endParaRPr lang="en-GB"/>
          </a:p>
        </p:txBody>
      </p:sp>
    </p:spTree>
    <p:extLst>
      <p:ext uri="{BB962C8B-B14F-4D97-AF65-F5344CB8AC3E}">
        <p14:creationId xmlns:p14="http://schemas.microsoft.com/office/powerpoint/2010/main" val="1411404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56</a:t>
            </a:fld>
            <a:endParaRPr lang="en-GB"/>
          </a:p>
        </p:txBody>
      </p:sp>
    </p:spTree>
    <p:extLst>
      <p:ext uri="{BB962C8B-B14F-4D97-AF65-F5344CB8AC3E}">
        <p14:creationId xmlns:p14="http://schemas.microsoft.com/office/powerpoint/2010/main" val="3246872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57</a:t>
            </a:fld>
            <a:endParaRPr lang="en-GB"/>
          </a:p>
        </p:txBody>
      </p:sp>
    </p:spTree>
    <p:extLst>
      <p:ext uri="{BB962C8B-B14F-4D97-AF65-F5344CB8AC3E}">
        <p14:creationId xmlns:p14="http://schemas.microsoft.com/office/powerpoint/2010/main" val="3183870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58</a:t>
            </a:fld>
            <a:endParaRPr lang="en-GB"/>
          </a:p>
        </p:txBody>
      </p:sp>
    </p:spTree>
    <p:extLst>
      <p:ext uri="{BB962C8B-B14F-4D97-AF65-F5344CB8AC3E}">
        <p14:creationId xmlns:p14="http://schemas.microsoft.com/office/powerpoint/2010/main" val="1617990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me</a:t>
            </a:r>
          </a:p>
        </p:txBody>
      </p:sp>
      <p:sp>
        <p:nvSpPr>
          <p:cNvPr id="4" name="Slide Number Placeholder 3"/>
          <p:cNvSpPr>
            <a:spLocks noGrp="1"/>
          </p:cNvSpPr>
          <p:nvPr>
            <p:ph type="sldNum" sz="quarter" idx="10"/>
          </p:nvPr>
        </p:nvSpPr>
        <p:spPr/>
        <p:txBody>
          <a:bodyPr/>
          <a:lstStyle/>
          <a:p>
            <a:fld id="{9AD926FE-0E55-4A9A-A3CE-D14580CF12D3}" type="slidenum">
              <a:rPr lang="en-GB" smtClean="0"/>
              <a:t>59</a:t>
            </a:fld>
            <a:endParaRPr lang="en-GB"/>
          </a:p>
        </p:txBody>
      </p:sp>
    </p:spTree>
    <p:extLst>
      <p:ext uri="{BB962C8B-B14F-4D97-AF65-F5344CB8AC3E}">
        <p14:creationId xmlns:p14="http://schemas.microsoft.com/office/powerpoint/2010/main" val="48977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6</a:t>
            </a:fld>
            <a:endParaRPr lang="en-GB"/>
          </a:p>
        </p:txBody>
      </p:sp>
    </p:spTree>
    <p:extLst>
      <p:ext uri="{BB962C8B-B14F-4D97-AF65-F5344CB8AC3E}">
        <p14:creationId xmlns:p14="http://schemas.microsoft.com/office/powerpoint/2010/main" val="59612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7</a:t>
            </a:fld>
            <a:endParaRPr lang="en-GB"/>
          </a:p>
        </p:txBody>
      </p:sp>
    </p:spTree>
    <p:extLst>
      <p:ext uri="{BB962C8B-B14F-4D97-AF65-F5344CB8AC3E}">
        <p14:creationId xmlns:p14="http://schemas.microsoft.com/office/powerpoint/2010/main" val="27137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8</a:t>
            </a:fld>
            <a:endParaRPr lang="en-GB"/>
          </a:p>
        </p:txBody>
      </p:sp>
    </p:spTree>
    <p:extLst>
      <p:ext uri="{BB962C8B-B14F-4D97-AF65-F5344CB8AC3E}">
        <p14:creationId xmlns:p14="http://schemas.microsoft.com/office/powerpoint/2010/main" val="423781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D926FE-0E55-4A9A-A3CE-D14580CF12D3}" type="slidenum">
              <a:rPr lang="en-GB" smtClean="0"/>
              <a:t>9</a:t>
            </a:fld>
            <a:endParaRPr lang="en-GB"/>
          </a:p>
        </p:txBody>
      </p:sp>
    </p:spTree>
    <p:extLst>
      <p:ext uri="{BB962C8B-B14F-4D97-AF65-F5344CB8AC3E}">
        <p14:creationId xmlns:p14="http://schemas.microsoft.com/office/powerpoint/2010/main" val="225853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F0930D-4582-44C9-97E0-F047E438C827}" type="datetimeFigureOut">
              <a:rPr lang="en-GB" smtClean="0"/>
              <a:t>05/03/2016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275777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F0930D-4582-44C9-97E0-F047E438C827}" type="datetimeFigureOut">
              <a:rPr lang="en-GB" smtClean="0"/>
              <a:t>05/03/2016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188831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F0930D-4582-44C9-97E0-F047E438C827}" type="datetimeFigureOut">
              <a:rPr lang="en-GB" smtClean="0"/>
              <a:t>05/03/2016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313260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mj-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4F0930D-4582-44C9-97E0-F047E438C827}" type="datetimeFigureOut">
              <a:rPr lang="en-GB" smtClean="0"/>
              <a:t>05/03/2016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205106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0930D-4582-44C9-97E0-F047E438C827}" type="datetimeFigureOut">
              <a:rPr lang="en-GB" smtClean="0"/>
              <a:t>05/03/2016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698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F0930D-4582-44C9-97E0-F047E438C827}" type="datetimeFigureOut">
              <a:rPr lang="en-GB" smtClean="0"/>
              <a:t>05/03/2016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207221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F0930D-4582-44C9-97E0-F047E438C827}" type="datetimeFigureOut">
              <a:rPr lang="en-GB" smtClean="0"/>
              <a:t>05/03/2016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41337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F0930D-4582-44C9-97E0-F047E438C827}" type="datetimeFigureOut">
              <a:rPr lang="en-GB" smtClean="0"/>
              <a:t>05/03/2016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155034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0930D-4582-44C9-97E0-F047E438C827}" type="datetimeFigureOut">
              <a:rPr lang="en-GB" smtClean="0"/>
              <a:t>05/03/2016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369086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0930D-4582-44C9-97E0-F047E438C827}" type="datetimeFigureOut">
              <a:rPr lang="en-GB" smtClean="0"/>
              <a:t>05/03/2016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49663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0930D-4582-44C9-97E0-F047E438C827}" type="datetimeFigureOut">
              <a:rPr lang="en-GB" smtClean="0"/>
              <a:t>05/03/2016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F2ED-87C6-4034-9671-4417E2E65478}" type="slidenum">
              <a:rPr lang="en-GB" smtClean="0"/>
              <a:t>‹#›</a:t>
            </a:fld>
            <a:endParaRPr lang="en-GB"/>
          </a:p>
        </p:txBody>
      </p:sp>
    </p:spTree>
    <p:extLst>
      <p:ext uri="{BB962C8B-B14F-4D97-AF65-F5344CB8AC3E}">
        <p14:creationId xmlns:p14="http://schemas.microsoft.com/office/powerpoint/2010/main" val="28110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0930D-4582-44C9-97E0-F047E438C827}" type="datetimeFigureOut">
              <a:rPr lang="en-GB" smtClean="0"/>
              <a:t>05/03/2016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1F2ED-87C6-4034-9671-4417E2E65478}" type="slidenum">
              <a:rPr lang="en-GB" smtClean="0"/>
              <a:t>‹#›</a:t>
            </a:fld>
            <a:endParaRPr lang="en-GB"/>
          </a:p>
        </p:txBody>
      </p:sp>
    </p:spTree>
    <p:extLst>
      <p:ext uri="{BB962C8B-B14F-4D97-AF65-F5344CB8AC3E}">
        <p14:creationId xmlns:p14="http://schemas.microsoft.com/office/powerpoint/2010/main" val="3158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youtube.com/watch?v=4A9F3AwQrZk&amp;safe=activ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470025"/>
          </a:xfrm>
        </p:spPr>
        <p:txBody>
          <a:bodyPr>
            <a:normAutofit/>
          </a:bodyPr>
          <a:lstStyle/>
          <a:p>
            <a:r>
              <a:rPr lang="en-GB" dirty="0"/>
              <a:t>You can download the slides here </a:t>
            </a:r>
            <a:r>
              <a:rPr lang="en-GB" u="sng" dirty="0"/>
              <a:t>mrreddy.com/mathsconf6.pptx</a:t>
            </a:r>
          </a:p>
        </p:txBody>
      </p:sp>
      <p:sp>
        <p:nvSpPr>
          <p:cNvPr id="3" name="Subtitle 2"/>
          <p:cNvSpPr>
            <a:spLocks noGrp="1"/>
          </p:cNvSpPr>
          <p:nvPr>
            <p:ph type="subTitle" idx="1"/>
          </p:nvPr>
        </p:nvSpPr>
        <p:spPr>
          <a:xfrm>
            <a:off x="467544" y="2060848"/>
            <a:ext cx="8208912" cy="4032448"/>
          </a:xfrm>
        </p:spPr>
        <p:txBody>
          <a:bodyPr>
            <a:noAutofit/>
          </a:bodyPr>
          <a:lstStyle/>
          <a:p>
            <a:pPr algn="l"/>
            <a:r>
              <a:rPr lang="en-GB" sz="4400" b="1" dirty="0">
                <a:solidFill>
                  <a:srgbClr val="0070C0"/>
                </a:solidFill>
                <a:latin typeface="KG Blank Space Sketch" panose="02000000000000000000" pitchFamily="2" charset="0"/>
              </a:rPr>
              <a:t>Do Now (as in now now) </a:t>
            </a:r>
          </a:p>
          <a:p>
            <a:pPr algn="l"/>
            <a:endParaRPr lang="en-GB" sz="2400" dirty="0">
              <a:solidFill>
                <a:srgbClr val="0070C0"/>
              </a:solidFill>
            </a:endParaRPr>
          </a:p>
          <a:p>
            <a:pPr algn="l"/>
            <a:r>
              <a:rPr lang="en-GB" sz="4400" dirty="0">
                <a:solidFill>
                  <a:srgbClr val="0070C0"/>
                </a:solidFill>
              </a:rPr>
              <a:t>What sort of culture do you want?</a:t>
            </a:r>
          </a:p>
          <a:p>
            <a:pPr algn="l"/>
            <a:endParaRPr lang="en-GB" sz="2400" dirty="0">
              <a:solidFill>
                <a:srgbClr val="0070C0"/>
              </a:solidFill>
            </a:endParaRPr>
          </a:p>
          <a:p>
            <a:pPr algn="l"/>
            <a:r>
              <a:rPr lang="en-GB" sz="4000" b="1" dirty="0">
                <a:solidFill>
                  <a:srgbClr val="0070C0"/>
                </a:solidFill>
              </a:rPr>
              <a:t>List up to 5 words associated with the culture you want in your classroom.</a:t>
            </a:r>
          </a:p>
        </p:txBody>
      </p:sp>
    </p:spTree>
    <p:extLst>
      <p:ext uri="{BB962C8B-B14F-4D97-AF65-F5344CB8AC3E}">
        <p14:creationId xmlns:p14="http://schemas.microsoft.com/office/powerpoint/2010/main" val="159543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does it start?</a:t>
            </a:r>
          </a:p>
        </p:txBody>
      </p:sp>
      <p:sp>
        <p:nvSpPr>
          <p:cNvPr id="3" name="Content Placeholder 2"/>
          <p:cNvSpPr>
            <a:spLocks noGrp="1"/>
          </p:cNvSpPr>
          <p:nvPr>
            <p:ph idx="1"/>
          </p:nvPr>
        </p:nvSpPr>
        <p:spPr/>
        <p:txBody>
          <a:bodyPr>
            <a:normAutofit/>
          </a:bodyPr>
          <a:lstStyle/>
          <a:p>
            <a:pPr marL="0" indent="0" algn="ctr">
              <a:buNone/>
            </a:pPr>
            <a:r>
              <a:rPr lang="en-GB" sz="8000" dirty="0"/>
              <a:t>At.</a:t>
            </a:r>
          </a:p>
          <a:p>
            <a:pPr marL="0" indent="0" algn="ctr">
              <a:buNone/>
            </a:pPr>
            <a:r>
              <a:rPr lang="en-GB" sz="8000" dirty="0"/>
              <a:t>The.</a:t>
            </a:r>
          </a:p>
          <a:p>
            <a:pPr marL="0" indent="0" algn="ctr">
              <a:buNone/>
            </a:pPr>
            <a:r>
              <a:rPr lang="en-GB" sz="8000" dirty="0"/>
              <a:t>Beginning.</a:t>
            </a:r>
            <a:endParaRPr lang="en-GB" sz="5400" dirty="0"/>
          </a:p>
        </p:txBody>
      </p:sp>
    </p:spTree>
    <p:extLst>
      <p:ext uri="{BB962C8B-B14F-4D97-AF65-F5344CB8AC3E}">
        <p14:creationId xmlns:p14="http://schemas.microsoft.com/office/powerpoint/2010/main" val="24286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rkschools.org/sites/default/files/KSA_Z0B20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7" y="25385"/>
            <a:ext cx="9105720" cy="683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58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rkschools.org/sites/default/files/KS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86" y="0"/>
            <a:ext cx="959188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0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sort of culture do I want?</a:t>
            </a:r>
          </a:p>
        </p:txBody>
      </p:sp>
      <p:sp>
        <p:nvSpPr>
          <p:cNvPr id="3" name="Content Placeholder 2"/>
          <p:cNvSpPr>
            <a:spLocks noGrp="1"/>
          </p:cNvSpPr>
          <p:nvPr>
            <p:ph idx="1"/>
          </p:nvPr>
        </p:nvSpPr>
        <p:spPr>
          <a:xfrm>
            <a:off x="5364088" y="2380136"/>
            <a:ext cx="3197202" cy="1016598"/>
          </a:xfrm>
        </p:spPr>
        <p:txBody>
          <a:bodyPr>
            <a:noAutofit/>
          </a:bodyPr>
          <a:lstStyle/>
          <a:p>
            <a:pPr marL="0" indent="0">
              <a:buNone/>
            </a:pPr>
            <a:r>
              <a:rPr lang="en-GB" sz="6000" dirty="0">
                <a:latin typeface="DK Crayon Crumble" panose="00070001040701010105" pitchFamily="18" charset="0"/>
              </a:rPr>
              <a:t>Youthful</a:t>
            </a:r>
          </a:p>
        </p:txBody>
      </p:sp>
      <p:sp>
        <p:nvSpPr>
          <p:cNvPr id="4" name="Content Placeholder 2"/>
          <p:cNvSpPr txBox="1">
            <a:spLocks/>
          </p:cNvSpPr>
          <p:nvPr/>
        </p:nvSpPr>
        <p:spPr>
          <a:xfrm>
            <a:off x="1475656" y="1417638"/>
            <a:ext cx="2098576"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800" dirty="0">
                <a:latin typeface="Impact" panose="020B0806030902050204" pitchFamily="34" charset="0"/>
              </a:rPr>
              <a:t>Secure</a:t>
            </a:r>
          </a:p>
        </p:txBody>
      </p:sp>
      <p:sp>
        <p:nvSpPr>
          <p:cNvPr id="5" name="Content Placeholder 2"/>
          <p:cNvSpPr txBox="1">
            <a:spLocks/>
          </p:cNvSpPr>
          <p:nvPr/>
        </p:nvSpPr>
        <p:spPr>
          <a:xfrm>
            <a:off x="1115616" y="2363179"/>
            <a:ext cx="3024336"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400" dirty="0">
                <a:latin typeface="Times New Roman" panose="02020603050405020304" pitchFamily="18" charset="0"/>
                <a:cs typeface="Times New Roman" panose="02020603050405020304" pitchFamily="18" charset="0"/>
              </a:rPr>
              <a:t>Professional</a:t>
            </a:r>
          </a:p>
        </p:txBody>
      </p:sp>
      <p:sp>
        <p:nvSpPr>
          <p:cNvPr id="6" name="Content Placeholder 2"/>
          <p:cNvSpPr txBox="1">
            <a:spLocks/>
          </p:cNvSpPr>
          <p:nvPr/>
        </p:nvSpPr>
        <p:spPr>
          <a:xfrm>
            <a:off x="4716016" y="1417638"/>
            <a:ext cx="3538736"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GB" sz="4800" i="1" dirty="0">
                <a:latin typeface="BigNoodleTitling" panose="02000708030402040100" pitchFamily="2" charset="0"/>
              </a:rPr>
              <a:t>High-performing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981" y="3573016"/>
            <a:ext cx="5292920" cy="2977766"/>
          </a:xfrm>
          <a:prstGeom prst="rect">
            <a:avLst/>
          </a:prstGeom>
        </p:spPr>
      </p:pic>
    </p:spTree>
    <p:extLst>
      <p:ext uri="{BB962C8B-B14F-4D97-AF65-F5344CB8AC3E}">
        <p14:creationId xmlns:p14="http://schemas.microsoft.com/office/powerpoint/2010/main" val="18472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0"/>
                            </p:stCondLst>
                            <p:childTnLst>
                              <p:par>
                                <p:cTn id="20" presetID="6" presetClass="emph" presetSubtype="0" fill="hold" grpId="1" nodeType="afterEffect">
                                  <p:stCondLst>
                                    <p:cond delay="0"/>
                                  </p:stCondLst>
                                  <p:iterate type="lt">
                                    <p:tmPct val="0"/>
                                  </p:iterate>
                                  <p:childTnLst>
                                    <p:animScale>
                                      <p:cBhvr>
                                        <p:cTn id="21" dur="2000" fill="hold"/>
                                        <p:tgtEl>
                                          <p:spTgt spid="3">
                                            <p:txEl>
                                              <p:pRg st="0" end="0"/>
                                            </p:txEl>
                                          </p:spTgt>
                                        </p:tgtEl>
                                      </p:cBhvr>
                                      <p:by x="150000" y="150000"/>
                                    </p:animScale>
                                  </p:childTnLst>
                                </p:cTn>
                              </p:par>
                            </p:childTnLst>
                          </p:cTn>
                        </p:par>
                        <p:par>
                          <p:cTn id="22" fill="hold">
                            <p:stCondLst>
                              <p:cond delay="2000"/>
                            </p:stCondLst>
                            <p:childTnLst>
                              <p:par>
                                <p:cTn id="23" presetID="34" presetClass="emph" presetSubtype="0" fill="hold" grpId="2" nodeType="afterEffect">
                                  <p:stCondLst>
                                    <p:cond delay="0"/>
                                  </p:stCondLst>
                                  <p:iterate type="lt">
                                    <p:tmPct val="10000"/>
                                  </p:iterate>
                                  <p:childTnLst>
                                    <p:animMotion origin="layout" path="M -2.77778E-6 -3.7037E-7 L -2.77778E-6 -0.07222 " pathEditMode="relative" rAng="0" ptsTypes="AA">
                                      <p:cBhvr>
                                        <p:cTn id="24"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25" dur="125" fill="hold">
                                          <p:stCondLst>
                                            <p:cond delay="0"/>
                                          </p:stCondLst>
                                        </p:cTn>
                                        <p:tgtEl>
                                          <p:spTgt spid="3">
                                            <p:txEl>
                                              <p:pRg st="0" end="0"/>
                                            </p:txEl>
                                          </p:spTgt>
                                        </p:tgtEl>
                                        <p:attrNameLst>
                                          <p:attrName>r</p:attrName>
                                        </p:attrNameLst>
                                      </p:cBhvr>
                                    </p:animRot>
                                    <p:animRot by="-1500000">
                                      <p:cBhvr>
                                        <p:cTn id="26" dur="125" fill="hold">
                                          <p:stCondLst>
                                            <p:cond delay="125"/>
                                          </p:stCondLst>
                                        </p:cTn>
                                        <p:tgtEl>
                                          <p:spTgt spid="3">
                                            <p:txEl>
                                              <p:pRg st="0" end="0"/>
                                            </p:txEl>
                                          </p:spTgt>
                                        </p:tgtEl>
                                        <p:attrNameLst>
                                          <p:attrName>r</p:attrName>
                                        </p:attrNameLst>
                                      </p:cBhvr>
                                    </p:animRot>
                                    <p:animRot by="-1500000">
                                      <p:cBhvr>
                                        <p:cTn id="27" dur="125" fill="hold">
                                          <p:stCondLst>
                                            <p:cond delay="250"/>
                                          </p:stCondLst>
                                        </p:cTn>
                                        <p:tgtEl>
                                          <p:spTgt spid="3">
                                            <p:txEl>
                                              <p:pRg st="0" end="0"/>
                                            </p:txEl>
                                          </p:spTgt>
                                        </p:tgtEl>
                                        <p:attrNameLst>
                                          <p:attrName>r</p:attrName>
                                        </p:attrNameLst>
                                      </p:cBhvr>
                                    </p:animRot>
                                    <p:animRot by="1500000">
                                      <p:cBhvr>
                                        <p:cTn id="28" dur="125" fill="hold">
                                          <p:stCondLst>
                                            <p:cond delay="375"/>
                                          </p:stCondLst>
                                        </p:cTn>
                                        <p:tgtEl>
                                          <p:spTgt spid="3">
                                            <p:txEl>
                                              <p:pRg st="0" end="0"/>
                                            </p:txEl>
                                          </p:spTgt>
                                        </p:tgtEl>
                                        <p:attrNameLst>
                                          <p:attrName>r</p:attrName>
                                        </p:attrNameLst>
                                      </p:cBhvr>
                                    </p:animRot>
                                  </p:childTnLst>
                                </p:cTn>
                              </p:par>
                            </p:childTnLst>
                          </p:cTn>
                        </p:par>
                        <p:par>
                          <p:cTn id="29" fill="hold">
                            <p:stCondLst>
                              <p:cond delay="2850"/>
                            </p:stCondLst>
                            <p:childTnLst>
                              <p:par>
                                <p:cTn id="30" presetID="27" presetClass="emph" presetSubtype="0" fill="remove" grpId="3" nodeType="afterEffect">
                                  <p:stCondLst>
                                    <p:cond delay="0"/>
                                  </p:stCondLst>
                                  <p:iterate type="lt">
                                    <p:tmPct val="0"/>
                                  </p:iterate>
                                  <p:childTnLst>
                                    <p:animClr clrSpc="rgb" dir="cw">
                                      <p:cBhvr override="childStyle">
                                        <p:cTn id="31" dur="250" autoRev="1" fill="remove"/>
                                        <p:tgtEl>
                                          <p:spTgt spid="3">
                                            <p:txEl>
                                              <p:pRg st="0" end="0"/>
                                            </p:txEl>
                                          </p:spTgt>
                                        </p:tgtEl>
                                        <p:attrNameLst>
                                          <p:attrName>style.color</p:attrName>
                                        </p:attrNameLst>
                                      </p:cBhvr>
                                      <p:to>
                                        <a:schemeClr val="bg1"/>
                                      </p:to>
                                    </p:animClr>
                                    <p:animClr clrSpc="rgb" dir="cw">
                                      <p:cBhvr>
                                        <p:cTn id="32" dur="250" autoRev="1" fill="remove"/>
                                        <p:tgtEl>
                                          <p:spTgt spid="3">
                                            <p:txEl>
                                              <p:pRg st="0" end="0"/>
                                            </p:txEl>
                                          </p:spTgt>
                                        </p:tgtEl>
                                        <p:attrNameLst>
                                          <p:attrName>fillcolor</p:attrName>
                                        </p:attrNameLst>
                                      </p:cBhvr>
                                      <p:to>
                                        <a:schemeClr val="bg1"/>
                                      </p:to>
                                    </p:animClr>
                                    <p:set>
                                      <p:cBhvr>
                                        <p:cTn id="33" dur="250" autoRev="1" fill="remove"/>
                                        <p:tgtEl>
                                          <p:spTgt spid="3">
                                            <p:txEl>
                                              <p:pRg st="0" end="0"/>
                                            </p:txEl>
                                          </p:spTgt>
                                        </p:tgtEl>
                                        <p:attrNameLst>
                                          <p:attrName>fill.type</p:attrName>
                                        </p:attrNameLst>
                                      </p:cBhvr>
                                      <p:to>
                                        <p:strVal val="solid"/>
                                      </p:to>
                                    </p:set>
                                    <p:set>
                                      <p:cBhvr>
                                        <p:cTn id="34" dur="250" autoRev="1" fill="remove"/>
                                        <p:tgtEl>
                                          <p:spTgt spid="3">
                                            <p:txEl>
                                              <p:pRg st="0" end="0"/>
                                            </p:txEl>
                                          </p:spTgt>
                                        </p:tgtEl>
                                        <p:attrNameLst>
                                          <p:attrName>fill.on</p:attrName>
                                        </p:attrNameLst>
                                      </p:cBhvr>
                                      <p:to>
                                        <p:strVal val="true"/>
                                      </p:to>
                                    </p:set>
                                  </p:childTnLst>
                                </p:cTn>
                              </p:par>
                            </p:childTnLst>
                          </p:cTn>
                        </p:par>
                        <p:par>
                          <p:cTn id="35" fill="hold">
                            <p:stCondLst>
                              <p:cond delay="3350"/>
                            </p:stCondLst>
                            <p:childTnLst>
                              <p:par>
                                <p:cTn id="36" presetID="8" presetClass="emph" presetSubtype="0" fill="hold" grpId="4" nodeType="afterEffect">
                                  <p:stCondLst>
                                    <p:cond delay="0"/>
                                  </p:stCondLst>
                                  <p:iterate type="lt">
                                    <p:tmPct val="0"/>
                                  </p:iterate>
                                  <p:childTnLst>
                                    <p:animRot by="21600000">
                                      <p:cBhvr>
                                        <p:cTn id="37" dur="2000" fill="hold"/>
                                        <p:tgtEl>
                                          <p:spTgt spid="3">
                                            <p:txEl>
                                              <p:pRg st="0" end="0"/>
                                            </p:txEl>
                                          </p:spTgt>
                                        </p:tgtEl>
                                        <p:attrNameLst>
                                          <p:attrName>r</p:attrName>
                                        </p:attrNameLst>
                                      </p:cBhvr>
                                    </p:animRot>
                                  </p:childTnLst>
                                </p:cTn>
                              </p:par>
                            </p:childTnLst>
                          </p:cTn>
                        </p:par>
                        <p:par>
                          <p:cTn id="38" fill="hold">
                            <p:stCondLst>
                              <p:cond delay="5350"/>
                            </p:stCondLst>
                            <p:childTnLst>
                              <p:par>
                                <p:cTn id="39" presetID="35" presetClass="path" presetSubtype="0" accel="50000" decel="50000" fill="hold" grpId="5" nodeType="afterEffect">
                                  <p:stCondLst>
                                    <p:cond delay="0"/>
                                  </p:stCondLst>
                                  <p:iterate type="lt">
                                    <p:tmPct val="0"/>
                                  </p:iterate>
                                  <p:childTnLst>
                                    <p:animMotion origin="layout" path="M -2.77778E-6 -3.7037E-7 L -0.25 -3.7037E-7 " pathEditMode="relative" rAng="0" ptsTypes="AA">
                                      <p:cBhvr>
                                        <p:cTn id="40" dur="1000" fill="hold"/>
                                        <p:tgtEl>
                                          <p:spTgt spid="3">
                                            <p:txEl>
                                              <p:pRg st="0" end="0"/>
                                            </p:txEl>
                                          </p:spTgt>
                                        </p:tgtEl>
                                        <p:attrNameLst>
                                          <p:attrName>ppt_x</p:attrName>
                                          <p:attrName>ppt_y</p:attrName>
                                        </p:attrNameLst>
                                      </p:cBhvr>
                                      <p:rCtr x="-12500" y="0"/>
                                    </p:animMotion>
                                  </p:childTnLst>
                                </p:cTn>
                              </p:par>
                              <p:par>
                                <p:cTn id="41" presetID="35" presetClass="path" presetSubtype="0" fill="hold" grpId="1" nodeType="withEffect">
                                  <p:stCondLst>
                                    <p:cond delay="530"/>
                                  </p:stCondLst>
                                  <p:childTnLst>
                                    <p:animMotion origin="layout" path="M 3.61111E-6 2.59259E-6 L -0.25 2.59259E-6 " pathEditMode="relative" rAng="0" ptsTypes="AA">
                                      <p:cBhvr>
                                        <p:cTn id="42" dur="1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P spid="3" grpId="5" build="p"/>
      <p:bldP spid="4" grpId="0"/>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Before the beginning…</a:t>
            </a:r>
          </a:p>
        </p:txBody>
      </p:sp>
      <p:sp>
        <p:nvSpPr>
          <p:cNvPr id="3" name="Content Placeholder 2"/>
          <p:cNvSpPr>
            <a:spLocks noGrp="1"/>
          </p:cNvSpPr>
          <p:nvPr>
            <p:ph idx="1"/>
          </p:nvPr>
        </p:nvSpPr>
        <p:spPr>
          <a:xfrm>
            <a:off x="457200" y="1600200"/>
            <a:ext cx="8291264" cy="4525963"/>
          </a:xfrm>
        </p:spPr>
        <p:txBody>
          <a:bodyPr/>
          <a:lstStyle/>
          <a:p>
            <a:r>
              <a:rPr lang="en-GB" dirty="0"/>
              <a:t>What culture is evident in your prospectus?</a:t>
            </a:r>
          </a:p>
          <a:p>
            <a:r>
              <a:rPr lang="en-GB" dirty="0"/>
              <a:t>What culture is evident in your open evenings?</a:t>
            </a:r>
          </a:p>
          <a:p>
            <a:r>
              <a:rPr lang="en-GB" dirty="0"/>
              <a:t>What culture is evident on your year 6 days?</a:t>
            </a:r>
          </a:p>
        </p:txBody>
      </p:sp>
      <p:sp>
        <p:nvSpPr>
          <p:cNvPr id="5" name="Rectangle 4"/>
          <p:cNvSpPr/>
          <p:nvPr/>
        </p:nvSpPr>
        <p:spPr>
          <a:xfrm>
            <a:off x="457200" y="4064060"/>
            <a:ext cx="8229600" cy="2062103"/>
          </a:xfrm>
          <a:prstGeom prst="rect">
            <a:avLst/>
          </a:prstGeom>
        </p:spPr>
        <p:txBody>
          <a:bodyPr wrap="square">
            <a:spAutoFit/>
          </a:bodyPr>
          <a:lstStyle/>
          <a:p>
            <a:r>
              <a:rPr lang="en-GB" sz="3200" dirty="0"/>
              <a:t>It’s on the walls, it’s the examples you set, it’s what you ask pupils to do or don’t do (and what you do about it when they do or don’t), it’s in your tone.</a:t>
            </a:r>
          </a:p>
        </p:txBody>
      </p:sp>
    </p:spTree>
    <p:extLst>
      <p:ext uri="{BB962C8B-B14F-4D97-AF65-F5344CB8AC3E}">
        <p14:creationId xmlns:p14="http://schemas.microsoft.com/office/powerpoint/2010/main" val="25067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beginning…</a:t>
            </a:r>
          </a:p>
        </p:txBody>
      </p:sp>
      <p:sp>
        <p:nvSpPr>
          <p:cNvPr id="3" name="Content Placeholder 2"/>
          <p:cNvSpPr>
            <a:spLocks noGrp="1"/>
          </p:cNvSpPr>
          <p:nvPr>
            <p:ph idx="1"/>
          </p:nvPr>
        </p:nvSpPr>
        <p:spPr>
          <a:xfrm>
            <a:off x="457200" y="1600200"/>
            <a:ext cx="8291264" cy="4525963"/>
          </a:xfrm>
        </p:spPr>
        <p:txBody>
          <a:bodyPr>
            <a:normAutofit/>
          </a:bodyPr>
          <a:lstStyle/>
          <a:p>
            <a:pPr marL="0" indent="0" algn="ctr">
              <a:buNone/>
            </a:pPr>
            <a:r>
              <a:rPr lang="en-GB" sz="8000" dirty="0"/>
              <a:t>Culture begins imprinting from minute 1 of day 1.</a:t>
            </a:r>
          </a:p>
        </p:txBody>
      </p:sp>
    </p:spTree>
    <p:extLst>
      <p:ext uri="{BB962C8B-B14F-4D97-AF65-F5344CB8AC3E}">
        <p14:creationId xmlns:p14="http://schemas.microsoft.com/office/powerpoint/2010/main" val="211652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a:latin typeface="+mj-lt"/>
              </a:rPr>
              <a:t>Lesson 1</a:t>
            </a:r>
          </a:p>
        </p:txBody>
      </p:sp>
      <p:sp>
        <p:nvSpPr>
          <p:cNvPr id="3" name="Content Placeholder 2"/>
          <p:cNvSpPr>
            <a:spLocks noGrp="1"/>
          </p:cNvSpPr>
          <p:nvPr>
            <p:ph idx="1"/>
          </p:nvPr>
        </p:nvSpPr>
        <p:spPr/>
        <p:txBody>
          <a:bodyPr>
            <a:normAutofit fontScale="92500" lnSpcReduction="10000"/>
          </a:bodyPr>
          <a:lstStyle/>
          <a:p>
            <a:pPr marL="0" indent="0" algn="ctr">
              <a:buNone/>
            </a:pPr>
            <a:r>
              <a:rPr lang="en-GB" sz="13800" dirty="0">
                <a:latin typeface="+mj-lt"/>
              </a:rPr>
              <a:t>3 goals</a:t>
            </a:r>
          </a:p>
          <a:p>
            <a:pPr marL="914400" indent="-914400" algn="ctr">
              <a:buAutoNum type="arabicPeriod"/>
            </a:pPr>
            <a:r>
              <a:rPr lang="en-GB" sz="5400" dirty="0" err="1"/>
              <a:t>Routineering</a:t>
            </a:r>
            <a:endParaRPr lang="en-GB" sz="5400" dirty="0"/>
          </a:p>
          <a:p>
            <a:pPr marL="914400" indent="-914400" algn="ctr">
              <a:buAutoNum type="arabicPeriod"/>
            </a:pPr>
            <a:r>
              <a:rPr lang="en-GB" sz="5400" dirty="0" err="1">
                <a:latin typeface="+mj-lt"/>
              </a:rPr>
              <a:t>Visioneering</a:t>
            </a:r>
            <a:endParaRPr lang="en-GB" sz="5400" dirty="0">
              <a:latin typeface="+mj-lt"/>
            </a:endParaRPr>
          </a:p>
          <a:p>
            <a:pPr marL="914400" indent="-914400" algn="ctr">
              <a:buAutoNum type="arabicPeriod"/>
            </a:pPr>
            <a:r>
              <a:rPr lang="en-GB" sz="5400" dirty="0"/>
              <a:t>Expectation setting</a:t>
            </a:r>
            <a:endParaRPr lang="en-GB" sz="5400" dirty="0">
              <a:latin typeface="+mj-lt"/>
            </a:endParaRPr>
          </a:p>
        </p:txBody>
      </p:sp>
    </p:spTree>
    <p:extLst>
      <p:ext uri="{BB962C8B-B14F-4D97-AF65-F5344CB8AC3E}">
        <p14:creationId xmlns:p14="http://schemas.microsoft.com/office/powerpoint/2010/main" val="25411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1. </a:t>
            </a:r>
            <a:r>
              <a:rPr lang="en-GB" sz="7200" dirty="0" err="1"/>
              <a:t>Routineering</a:t>
            </a:r>
            <a:endParaRPr lang="en-GB" sz="72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6283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Routines</a:t>
            </a:r>
          </a:p>
        </p:txBody>
      </p:sp>
      <p:sp>
        <p:nvSpPr>
          <p:cNvPr id="3" name="Content Placeholder 2"/>
          <p:cNvSpPr>
            <a:spLocks noGrp="1"/>
          </p:cNvSpPr>
          <p:nvPr>
            <p:ph idx="1"/>
          </p:nvPr>
        </p:nvSpPr>
        <p:spPr/>
        <p:txBody>
          <a:bodyPr/>
          <a:lstStyle/>
          <a:p>
            <a:r>
              <a:rPr lang="en-GB" dirty="0">
                <a:latin typeface="+mj-lt"/>
              </a:rPr>
              <a:t>Entry into the lesson</a:t>
            </a:r>
          </a:p>
          <a:p>
            <a:r>
              <a:rPr lang="en-GB" dirty="0">
                <a:latin typeface="+mj-lt"/>
              </a:rPr>
              <a:t>Do Now</a:t>
            </a:r>
          </a:p>
        </p:txBody>
      </p:sp>
    </p:spTree>
    <p:extLst>
      <p:ext uri="{BB962C8B-B14F-4D97-AF65-F5344CB8AC3E}">
        <p14:creationId xmlns:p14="http://schemas.microsoft.com/office/powerpoint/2010/main" val="325989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Entry into the lesson</a:t>
            </a:r>
          </a:p>
        </p:txBody>
      </p:sp>
      <p:sp>
        <p:nvSpPr>
          <p:cNvPr id="3" name="Content Placeholder 2"/>
          <p:cNvSpPr>
            <a:spLocks noGrp="1"/>
          </p:cNvSpPr>
          <p:nvPr>
            <p:ph idx="1"/>
          </p:nvPr>
        </p:nvSpPr>
        <p:spPr>
          <a:xfrm>
            <a:off x="179512" y="1600200"/>
            <a:ext cx="8784976" cy="4525963"/>
          </a:xfrm>
        </p:spPr>
        <p:txBody>
          <a:bodyPr>
            <a:normAutofit/>
          </a:bodyPr>
          <a:lstStyle/>
          <a:p>
            <a:r>
              <a:rPr lang="en-GB" dirty="0">
                <a:latin typeface="+mj-lt"/>
              </a:rPr>
              <a:t>Describe what your school’s expectations for entry routines.</a:t>
            </a:r>
          </a:p>
          <a:p>
            <a:r>
              <a:rPr lang="en-GB" dirty="0">
                <a:latin typeface="+mj-lt"/>
              </a:rPr>
              <a:t>Are all departments or classes doing the same?</a:t>
            </a:r>
          </a:p>
          <a:p>
            <a:r>
              <a:rPr lang="en-GB" dirty="0">
                <a:latin typeface="+mj-lt"/>
              </a:rPr>
              <a:t>What do the most effective lesson starts look like?</a:t>
            </a:r>
          </a:p>
          <a:p>
            <a:r>
              <a:rPr lang="en-GB" dirty="0">
                <a:latin typeface="+mj-lt"/>
              </a:rPr>
              <a:t>What do the least effective lesson starts look like?</a:t>
            </a:r>
          </a:p>
        </p:txBody>
      </p:sp>
    </p:spTree>
    <p:extLst>
      <p:ext uri="{BB962C8B-B14F-4D97-AF65-F5344CB8AC3E}">
        <p14:creationId xmlns:p14="http://schemas.microsoft.com/office/powerpoint/2010/main" val="331923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7200" dirty="0">
                <a:latin typeface="KG Blank Space Sketch" panose="02000000000000000000" pitchFamily="2" charset="0"/>
              </a:rPr>
              <a:t>What sort of culture do you want?</a:t>
            </a:r>
          </a:p>
        </p:txBody>
      </p:sp>
      <p:sp>
        <p:nvSpPr>
          <p:cNvPr id="8" name="Subtitle 7"/>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7345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Entry routine – why?</a:t>
            </a:r>
          </a:p>
        </p:txBody>
      </p:sp>
      <p:sp>
        <p:nvSpPr>
          <p:cNvPr id="3" name="Content Placeholder 2"/>
          <p:cNvSpPr>
            <a:spLocks noGrp="1"/>
          </p:cNvSpPr>
          <p:nvPr>
            <p:ph idx="1"/>
          </p:nvPr>
        </p:nvSpPr>
        <p:spPr/>
        <p:txBody>
          <a:bodyPr/>
          <a:lstStyle/>
          <a:p>
            <a:pPr marL="514350" indent="-514350">
              <a:buFont typeface="+mj-lt"/>
              <a:buAutoNum type="arabicPeriod"/>
            </a:pPr>
            <a:r>
              <a:rPr lang="en-GB" dirty="0">
                <a:latin typeface="+mj-lt"/>
              </a:rPr>
              <a:t>Getting lessons off to an efficient and productive start </a:t>
            </a:r>
            <a:r>
              <a:rPr lang="en-GB" b="1" dirty="0">
                <a:latin typeface="+mj-lt"/>
              </a:rPr>
              <a:t>sets the rest of the lesson up for success. </a:t>
            </a:r>
          </a:p>
          <a:p>
            <a:pPr marL="514350" indent="-514350">
              <a:buFont typeface="+mj-lt"/>
              <a:buAutoNum type="arabicPeriod"/>
            </a:pPr>
            <a:r>
              <a:rPr lang="en-GB" dirty="0">
                <a:latin typeface="+mj-lt"/>
              </a:rPr>
              <a:t>It’s an opportunity to </a:t>
            </a:r>
            <a:r>
              <a:rPr lang="en-GB" b="1" dirty="0">
                <a:latin typeface="+mj-lt"/>
              </a:rPr>
              <a:t>remind pupils about the high expectations in our classrooms</a:t>
            </a:r>
            <a:r>
              <a:rPr lang="en-GB" dirty="0">
                <a:latin typeface="+mj-lt"/>
              </a:rPr>
              <a:t>.</a:t>
            </a:r>
          </a:p>
        </p:txBody>
      </p:sp>
    </p:spTree>
    <p:extLst>
      <p:ext uri="{BB962C8B-B14F-4D97-AF65-F5344CB8AC3E}">
        <p14:creationId xmlns:p14="http://schemas.microsoft.com/office/powerpoint/2010/main" val="128024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An example entry routine</a:t>
            </a:r>
          </a:p>
        </p:txBody>
      </p:sp>
      <p:sp>
        <p:nvSpPr>
          <p:cNvPr id="3" name="Content Placeholder 2"/>
          <p:cNvSpPr>
            <a:spLocks noGrp="1"/>
          </p:cNvSpPr>
          <p:nvPr>
            <p:ph idx="1"/>
          </p:nvPr>
        </p:nvSpPr>
        <p:spPr>
          <a:xfrm>
            <a:off x="457200" y="5877272"/>
            <a:ext cx="8229600" cy="464915"/>
          </a:xfrm>
        </p:spPr>
        <p:txBody>
          <a:bodyPr>
            <a:normAutofit fontScale="92500" lnSpcReduction="20000"/>
          </a:bodyPr>
          <a:lstStyle/>
          <a:p>
            <a:r>
              <a:rPr lang="en-GB" dirty="0">
                <a:latin typeface="+mj-lt"/>
              </a:rPr>
              <a:t>How might this apply in primary schools?</a:t>
            </a:r>
          </a:p>
        </p:txBody>
      </p:sp>
      <p:graphicFrame>
        <p:nvGraphicFramePr>
          <p:cNvPr id="4" name="Content Placeholder 3"/>
          <p:cNvGraphicFramePr>
            <a:graphicFrameLocks/>
          </p:cNvGraphicFramePr>
          <p:nvPr>
            <p:extLst>
              <p:ext uri="{D42A27DB-BD31-4B8C-83A1-F6EECF244321}">
                <p14:modId xmlns:p14="http://schemas.microsoft.com/office/powerpoint/2010/main" val="3995909303"/>
              </p:ext>
            </p:extLst>
          </p:nvPr>
        </p:nvGraphicFramePr>
        <p:xfrm>
          <a:off x="251520" y="1546655"/>
          <a:ext cx="8568952" cy="4023360"/>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0">
                <a:tc>
                  <a:txBody>
                    <a:bodyPr/>
                    <a:lstStyle/>
                    <a:p>
                      <a:r>
                        <a:rPr lang="en-GB" sz="3600" dirty="0"/>
                        <a:t>Student</a:t>
                      </a:r>
                    </a:p>
                  </a:txBody>
                  <a:tcPr/>
                </a:tc>
                <a:tc>
                  <a:txBody>
                    <a:bodyPr/>
                    <a:lstStyle/>
                    <a:p>
                      <a:r>
                        <a:rPr lang="en-GB" sz="3600" dirty="0"/>
                        <a:t>Teacher</a:t>
                      </a:r>
                    </a:p>
                  </a:txBody>
                  <a:tcPr/>
                </a:tc>
                <a:extLst>
                  <a:ext uri="{0D108BD9-81ED-4DB2-BD59-A6C34878D82A}">
                    <a16:rowId xmlns:a16="http://schemas.microsoft.com/office/drawing/2014/main" val="10000"/>
                  </a:ext>
                </a:extLst>
              </a:tr>
              <a:tr h="347537">
                <a:tc>
                  <a:txBody>
                    <a:bodyPr/>
                    <a:lstStyle/>
                    <a:p>
                      <a:pPr marL="342900" indent="-342900">
                        <a:buFont typeface="Arial" panose="020B0604020202020204" pitchFamily="34" charset="0"/>
                        <a:buChar char="•"/>
                      </a:pPr>
                      <a:r>
                        <a:rPr lang="en-GB" sz="2400" kern="1200" dirty="0">
                          <a:solidFill>
                            <a:schemeClr val="dk1"/>
                          </a:solidFill>
                          <a:effectLst/>
                          <a:latin typeface="+mn-lt"/>
                          <a:ea typeface="+mn-ea"/>
                          <a:cs typeface="+mn-cs"/>
                        </a:rPr>
                        <a:t>As you enter the classroom have eye contact with your teacher and say good morning or afternoon Ms/Sir</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Move straight to seat in silence</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Bag on floor, equipment and planner out on the table</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Compete Do Now in silence </a:t>
                      </a:r>
                      <a:endParaRPr lang="en-GB" sz="2400" dirty="0"/>
                    </a:p>
                  </a:txBody>
                  <a:tcPr/>
                </a:tc>
                <a:tc>
                  <a:txBody>
                    <a:bodyPr/>
                    <a:lstStyle/>
                    <a:p>
                      <a:pPr marL="342900" indent="-342900">
                        <a:buFont typeface="Arial" panose="020B0604020202020204" pitchFamily="34" charset="0"/>
                        <a:buChar char="•"/>
                      </a:pPr>
                      <a:r>
                        <a:rPr lang="en-GB" sz="2400" kern="1200" dirty="0">
                          <a:solidFill>
                            <a:schemeClr val="dk1"/>
                          </a:solidFill>
                          <a:effectLst/>
                          <a:latin typeface="+mn-lt"/>
                          <a:ea typeface="+mn-ea"/>
                          <a:cs typeface="+mn-cs"/>
                        </a:rPr>
                        <a:t>Have do now ready on board/on tables or assigned to a student to hand out</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Ready at door to greet pupils</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Maintain eye contact, say good morning/afternoon</a:t>
                      </a:r>
                    </a:p>
                    <a:p>
                      <a:pPr marL="342900" indent="-342900">
                        <a:buFont typeface="Arial" panose="020B0604020202020204" pitchFamily="34" charset="0"/>
                        <a:buChar char="•"/>
                      </a:pPr>
                      <a:r>
                        <a:rPr lang="en-GB" sz="2400" kern="1200" dirty="0">
                          <a:solidFill>
                            <a:schemeClr val="dk1"/>
                          </a:solidFill>
                          <a:effectLst/>
                          <a:latin typeface="+mn-lt"/>
                          <a:ea typeface="+mn-ea"/>
                          <a:cs typeface="+mn-cs"/>
                        </a:rPr>
                        <a:t>Take register in silence and record minutes late </a:t>
                      </a:r>
                      <a:endParaRPr lang="en-GB"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771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62134"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45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So how might you establish an entry routine tomorrow?</a:t>
            </a:r>
          </a:p>
        </p:txBody>
      </p:sp>
      <p:sp>
        <p:nvSpPr>
          <p:cNvPr id="4" name="Subtitle 3"/>
          <p:cNvSpPr>
            <a:spLocks noGrp="1"/>
          </p:cNvSpPr>
          <p:nvPr>
            <p:ph type="subTitle" idx="1"/>
          </p:nvPr>
        </p:nvSpPr>
        <p:spPr/>
        <p:txBody>
          <a:bodyPr>
            <a:normAutofit/>
          </a:bodyPr>
          <a:lstStyle/>
          <a:p>
            <a:r>
              <a:rPr lang="en-GB" sz="4400" dirty="0">
                <a:solidFill>
                  <a:srgbClr val="0070C0"/>
                </a:solidFill>
              </a:rPr>
              <a:t>Let’s give it a go now.</a:t>
            </a:r>
          </a:p>
        </p:txBody>
      </p:sp>
    </p:spTree>
    <p:extLst>
      <p:ext uri="{BB962C8B-B14F-4D97-AF65-F5344CB8AC3E}">
        <p14:creationId xmlns:p14="http://schemas.microsoft.com/office/powerpoint/2010/main" val="10303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j-lt"/>
              </a:rPr>
              <a:t>Rehearse entry routine with your class in lesson 1</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latin typeface="+mj-lt"/>
              </a:rPr>
              <a:t>Enter as normal</a:t>
            </a:r>
          </a:p>
          <a:p>
            <a:pPr marL="514350" indent="-514350">
              <a:buFont typeface="+mj-lt"/>
              <a:buAutoNum type="arabicPeriod"/>
            </a:pPr>
            <a:r>
              <a:rPr lang="en-GB" dirty="0">
                <a:latin typeface="+mj-lt"/>
              </a:rPr>
              <a:t>Complete starter</a:t>
            </a:r>
          </a:p>
          <a:p>
            <a:pPr marL="514350" indent="-514350">
              <a:buFont typeface="+mj-lt"/>
              <a:buAutoNum type="arabicPeriod"/>
            </a:pPr>
            <a:r>
              <a:rPr lang="en-GB" dirty="0">
                <a:latin typeface="+mj-lt"/>
              </a:rPr>
              <a:t>Talk about the new routines and the reasons for them</a:t>
            </a:r>
          </a:p>
          <a:p>
            <a:pPr marL="514350" indent="-514350">
              <a:buFont typeface="+mj-lt"/>
              <a:buAutoNum type="arabicPeriod"/>
            </a:pPr>
            <a:r>
              <a:rPr lang="en-GB" dirty="0">
                <a:latin typeface="+mj-lt"/>
              </a:rPr>
              <a:t>Restart the lesson with the new entry routine and make your high expectations clear</a:t>
            </a:r>
          </a:p>
          <a:p>
            <a:pPr marL="514350" indent="-514350">
              <a:buFont typeface="+mj-lt"/>
              <a:buAutoNum type="arabicPeriod"/>
            </a:pPr>
            <a:r>
              <a:rPr lang="en-GB" dirty="0">
                <a:latin typeface="+mj-lt"/>
              </a:rPr>
              <a:t>Acknowledge pupils, groups or the whole class when its done well</a:t>
            </a:r>
          </a:p>
        </p:txBody>
      </p:sp>
    </p:spTree>
    <p:extLst>
      <p:ext uri="{BB962C8B-B14F-4D97-AF65-F5344CB8AC3E}">
        <p14:creationId xmlns:p14="http://schemas.microsoft.com/office/powerpoint/2010/main" val="334503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r>
              <a:rPr lang="en-GB" dirty="0"/>
              <a:t>Imagine standing in front of your class</a:t>
            </a:r>
          </a:p>
          <a:p>
            <a:r>
              <a:rPr lang="en-GB" dirty="0"/>
              <a:t>You’re going to explain the rationale for your new entry routine </a:t>
            </a:r>
          </a:p>
          <a:p>
            <a:r>
              <a:rPr lang="en-GB" dirty="0"/>
              <a:t>And then describe the entry routine step by step</a:t>
            </a:r>
          </a:p>
          <a:p>
            <a:r>
              <a:rPr lang="en-GB" dirty="0"/>
              <a:t>Then get them to rehearse it successfully</a:t>
            </a:r>
          </a:p>
          <a:p>
            <a:endParaRPr lang="en-GB" dirty="0"/>
          </a:p>
        </p:txBody>
      </p:sp>
    </p:spTree>
    <p:extLst>
      <p:ext uri="{BB962C8B-B14F-4D97-AF65-F5344CB8AC3E}">
        <p14:creationId xmlns:p14="http://schemas.microsoft.com/office/powerpoint/2010/main" val="2096700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r>
              <a:rPr lang="en-GB" dirty="0"/>
              <a:t>15 seconds to decide which class you want to imagine</a:t>
            </a:r>
          </a:p>
          <a:p>
            <a:r>
              <a:rPr lang="en-GB" dirty="0"/>
              <a:t>In pairs or triples</a:t>
            </a:r>
          </a:p>
          <a:p>
            <a:pPr lvl="1"/>
            <a:r>
              <a:rPr lang="en-GB" dirty="0"/>
              <a:t>One person to be the teacher </a:t>
            </a:r>
          </a:p>
          <a:p>
            <a:pPr lvl="1"/>
            <a:r>
              <a:rPr lang="en-GB" dirty="0"/>
              <a:t>Teacher to practice their speech (time limit 2 minutes)</a:t>
            </a:r>
          </a:p>
          <a:p>
            <a:pPr lvl="1"/>
            <a:r>
              <a:rPr lang="en-GB" dirty="0"/>
              <a:t>Class feedback</a:t>
            </a:r>
          </a:p>
          <a:p>
            <a:pPr lvl="1"/>
            <a:r>
              <a:rPr lang="en-GB" dirty="0"/>
              <a:t>Same teacher re-run (time limit 2 minutes)</a:t>
            </a:r>
          </a:p>
          <a:p>
            <a:pPr lvl="1"/>
            <a:endParaRPr lang="en-GB" dirty="0"/>
          </a:p>
        </p:txBody>
      </p:sp>
    </p:spTree>
    <p:extLst>
      <p:ext uri="{BB962C8B-B14F-4D97-AF65-F5344CB8AC3E}">
        <p14:creationId xmlns:p14="http://schemas.microsoft.com/office/powerpoint/2010/main" val="4078039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word about Starters/Do </a:t>
            </a:r>
            <a:r>
              <a:rPr lang="en-GB" dirty="0" err="1"/>
              <a:t>Nows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6284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Do Now</a:t>
            </a:r>
          </a:p>
        </p:txBody>
      </p:sp>
      <p:sp>
        <p:nvSpPr>
          <p:cNvPr id="3" name="Content Placeholder 2"/>
          <p:cNvSpPr>
            <a:spLocks noGrp="1"/>
          </p:cNvSpPr>
          <p:nvPr>
            <p:ph idx="1"/>
          </p:nvPr>
        </p:nvSpPr>
        <p:spPr>
          <a:xfrm>
            <a:off x="179512" y="1600200"/>
            <a:ext cx="8784976" cy="5069160"/>
          </a:xfrm>
        </p:spPr>
        <p:txBody>
          <a:bodyPr>
            <a:noAutofit/>
          </a:bodyPr>
          <a:lstStyle/>
          <a:p>
            <a:r>
              <a:rPr lang="en-GB" dirty="0">
                <a:solidFill>
                  <a:srgbClr val="FF0000"/>
                </a:solidFill>
                <a:latin typeface="+mj-lt"/>
              </a:rPr>
              <a:t>Effective Do </a:t>
            </a:r>
            <a:r>
              <a:rPr lang="en-GB" dirty="0" err="1">
                <a:solidFill>
                  <a:srgbClr val="FF0000"/>
                </a:solidFill>
                <a:latin typeface="+mj-lt"/>
              </a:rPr>
              <a:t>Nows</a:t>
            </a:r>
            <a:r>
              <a:rPr lang="en-GB" dirty="0">
                <a:solidFill>
                  <a:srgbClr val="FF0000"/>
                </a:solidFill>
                <a:latin typeface="+mj-lt"/>
              </a:rPr>
              <a:t> are </a:t>
            </a:r>
            <a:r>
              <a:rPr lang="en-GB" dirty="0" err="1">
                <a:solidFill>
                  <a:srgbClr val="FF0000"/>
                </a:solidFill>
                <a:latin typeface="+mj-lt"/>
              </a:rPr>
              <a:t>completable</a:t>
            </a:r>
            <a:r>
              <a:rPr lang="en-GB" dirty="0">
                <a:solidFill>
                  <a:srgbClr val="FF0000"/>
                </a:solidFill>
                <a:latin typeface="+mj-lt"/>
              </a:rPr>
              <a:t> without direction </a:t>
            </a:r>
            <a:r>
              <a:rPr lang="en-GB" dirty="0">
                <a:latin typeface="+mj-lt"/>
              </a:rPr>
              <a:t>from the teacher (to get them off to a productive start and to give you the chance to set things up for the lesson). </a:t>
            </a:r>
          </a:p>
          <a:p>
            <a:r>
              <a:rPr lang="en-GB" dirty="0">
                <a:solidFill>
                  <a:srgbClr val="FF0000"/>
                </a:solidFill>
                <a:latin typeface="+mj-lt"/>
              </a:rPr>
              <a:t>We want pupils to feel successful at the beginning</a:t>
            </a:r>
            <a:r>
              <a:rPr lang="en-GB" dirty="0">
                <a:latin typeface="+mj-lt"/>
              </a:rPr>
              <a:t> of the lesson and give the first few minutes maximum purpose.</a:t>
            </a:r>
          </a:p>
          <a:p>
            <a:r>
              <a:rPr lang="en-GB" dirty="0">
                <a:solidFill>
                  <a:srgbClr val="FF0000"/>
                </a:solidFill>
                <a:latin typeface="+mj-lt"/>
              </a:rPr>
              <a:t>Pitch it right! </a:t>
            </a:r>
            <a:r>
              <a:rPr lang="en-GB" dirty="0">
                <a:latin typeface="+mj-lt"/>
              </a:rPr>
              <a:t>If lots of hands go up or talking begins then it was probably too hard or too novel.</a:t>
            </a:r>
          </a:p>
        </p:txBody>
      </p:sp>
    </p:spTree>
    <p:extLst>
      <p:ext uri="{BB962C8B-B14F-4D97-AF65-F5344CB8AC3E}">
        <p14:creationId xmlns:p14="http://schemas.microsoft.com/office/powerpoint/2010/main" val="131721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2. </a:t>
            </a:r>
            <a:r>
              <a:rPr lang="en-GB" sz="7200" dirty="0" err="1"/>
              <a:t>Visioneering</a:t>
            </a:r>
            <a:endParaRPr lang="en-GB" sz="72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7738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6600" dirty="0">
                <a:latin typeface="KG Blank Space Sketch" panose="02000000000000000000" pitchFamily="2" charset="0"/>
              </a:rPr>
              <a:t>Classroom Culture Comes </a:t>
            </a:r>
            <a:r>
              <a:rPr lang="en-GB" sz="6600" b="1" dirty="0">
                <a:latin typeface="KG Blank Space Sketch" panose="02000000000000000000" pitchFamily="2" charset="0"/>
              </a:rPr>
              <a:t>First</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1139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mj-lt"/>
              </a:rPr>
              <a:t>Visioneering</a:t>
            </a:r>
            <a:endParaRPr lang="en-GB" dirty="0">
              <a:latin typeface="+mj-lt"/>
            </a:endParaRPr>
          </a:p>
        </p:txBody>
      </p:sp>
      <p:sp>
        <p:nvSpPr>
          <p:cNvPr id="3" name="Content Placeholder 2"/>
          <p:cNvSpPr>
            <a:spLocks noGrp="1"/>
          </p:cNvSpPr>
          <p:nvPr>
            <p:ph idx="1"/>
          </p:nvPr>
        </p:nvSpPr>
        <p:spPr>
          <a:xfrm>
            <a:off x="251520" y="1600200"/>
            <a:ext cx="8640960" cy="4525963"/>
          </a:xfrm>
        </p:spPr>
        <p:txBody>
          <a:bodyPr/>
          <a:lstStyle/>
          <a:p>
            <a:r>
              <a:rPr lang="en-GB" dirty="0">
                <a:latin typeface="+mj-lt"/>
              </a:rPr>
              <a:t>Play a video of last year’s results day</a:t>
            </a:r>
          </a:p>
          <a:p>
            <a:r>
              <a:rPr lang="en-GB" dirty="0"/>
              <a:t>Tell them a story with their eyes closed</a:t>
            </a:r>
          </a:p>
          <a:p>
            <a:r>
              <a:rPr lang="en-GB" dirty="0">
                <a:latin typeface="+mj-lt"/>
              </a:rPr>
              <a:t>Place a dummy results certificate on their desk</a:t>
            </a:r>
          </a:p>
          <a:p>
            <a:pPr marL="0" indent="0">
              <a:buNone/>
            </a:pPr>
            <a:endParaRPr lang="en-GB" dirty="0"/>
          </a:p>
          <a:p>
            <a:pPr marL="0" indent="0" algn="ctr">
              <a:buNone/>
            </a:pPr>
            <a:r>
              <a:rPr lang="en-GB" sz="5400" dirty="0"/>
              <a:t>Let the sense of possibility fill them with dreams.</a:t>
            </a:r>
          </a:p>
        </p:txBody>
      </p:sp>
    </p:spTree>
    <p:extLst>
      <p:ext uri="{BB962C8B-B14F-4D97-AF65-F5344CB8AC3E}">
        <p14:creationId xmlns:p14="http://schemas.microsoft.com/office/powerpoint/2010/main" val="495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5400" dirty="0"/>
              <a:t>Go </a:t>
            </a:r>
            <a:r>
              <a:rPr lang="en-GB" sz="11500" dirty="0"/>
              <a:t>BIG</a:t>
            </a:r>
            <a:r>
              <a:rPr lang="en-GB" sz="5400" dirty="0"/>
              <a:t> on the dream. </a:t>
            </a:r>
            <a:br>
              <a:rPr lang="en-GB" sz="5400" dirty="0"/>
            </a:br>
            <a:r>
              <a:rPr lang="en-GB" sz="5400" dirty="0"/>
              <a:t>It’s *always* about hearts and minds.</a:t>
            </a:r>
          </a:p>
        </p:txBody>
      </p:sp>
    </p:spTree>
    <p:extLst>
      <p:ext uri="{BB962C8B-B14F-4D97-AF65-F5344CB8AC3E}">
        <p14:creationId xmlns:p14="http://schemas.microsoft.com/office/powerpoint/2010/main" val="371828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dirty="0">
                <a:latin typeface="+mj-lt"/>
              </a:rPr>
              <a:t>3. Expectation setting</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6590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Expectations</a:t>
            </a:r>
          </a:p>
        </p:txBody>
      </p:sp>
      <p:sp>
        <p:nvSpPr>
          <p:cNvPr id="3" name="Content Placeholder 2"/>
          <p:cNvSpPr>
            <a:spLocks noGrp="1"/>
          </p:cNvSpPr>
          <p:nvPr>
            <p:ph idx="1"/>
          </p:nvPr>
        </p:nvSpPr>
        <p:spPr/>
        <p:txBody>
          <a:bodyPr>
            <a:noAutofit/>
          </a:bodyPr>
          <a:lstStyle/>
          <a:p>
            <a:pPr marL="0" indent="0" algn="ctr">
              <a:buNone/>
            </a:pPr>
            <a:r>
              <a:rPr lang="en-GB" sz="6000" dirty="0">
                <a:latin typeface="+mj-lt"/>
              </a:rPr>
              <a:t>If your school or department isn’t clear on precisely what you should expect then you better be </a:t>
            </a:r>
            <a:r>
              <a:rPr lang="en-GB" sz="6000" dirty="0">
                <a:latin typeface="+mj-lt"/>
                <a:sym typeface="Wingdings" panose="05000000000000000000" pitchFamily="2" charset="2"/>
              </a:rPr>
              <a:t></a:t>
            </a:r>
            <a:endParaRPr lang="en-GB" sz="6000" dirty="0">
              <a:latin typeface="+mj-lt"/>
            </a:endParaRPr>
          </a:p>
        </p:txBody>
      </p:sp>
    </p:spTree>
    <p:extLst>
      <p:ext uri="{BB962C8B-B14F-4D97-AF65-F5344CB8AC3E}">
        <p14:creationId xmlns:p14="http://schemas.microsoft.com/office/powerpoint/2010/main" val="755268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In other words</a:t>
            </a:r>
          </a:p>
        </p:txBody>
      </p:sp>
      <p:sp>
        <p:nvSpPr>
          <p:cNvPr id="7" name="Subtitle 6"/>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7620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504" y="506438"/>
            <a:ext cx="8928992" cy="5730874"/>
          </a:xfrm>
        </p:spPr>
        <p:txBody>
          <a:bodyPr>
            <a:noAutofit/>
          </a:bodyPr>
          <a:lstStyle/>
          <a:p>
            <a:r>
              <a:rPr lang="en-GB" sz="9600" dirty="0"/>
              <a:t>Grow a pair of non-negotiables</a:t>
            </a:r>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1765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basic expectations</a:t>
            </a:r>
          </a:p>
        </p:txBody>
      </p:sp>
      <p:sp>
        <p:nvSpPr>
          <p:cNvPr id="3" name="Content Placeholder 2"/>
          <p:cNvSpPr>
            <a:spLocks noGrp="1"/>
          </p:cNvSpPr>
          <p:nvPr>
            <p:ph idx="1"/>
          </p:nvPr>
        </p:nvSpPr>
        <p:spPr/>
        <p:txBody>
          <a:bodyPr>
            <a:noAutofit/>
          </a:bodyPr>
          <a:lstStyle/>
          <a:p>
            <a:pPr marL="0" indent="0" algn="ctr">
              <a:buNone/>
            </a:pPr>
            <a:r>
              <a:rPr lang="en-GB" sz="13800" dirty="0"/>
              <a:t>100%</a:t>
            </a:r>
          </a:p>
          <a:p>
            <a:pPr marL="0" indent="0" algn="ctr">
              <a:buNone/>
            </a:pPr>
            <a:r>
              <a:rPr lang="en-GB" sz="8000" dirty="0"/>
              <a:t>Every second counts</a:t>
            </a:r>
            <a:endParaRPr lang="en-GB" sz="13800" dirty="0"/>
          </a:p>
        </p:txBody>
      </p:sp>
    </p:spTree>
    <p:extLst>
      <p:ext uri="{BB962C8B-B14F-4D97-AF65-F5344CB8AC3E}">
        <p14:creationId xmlns:p14="http://schemas.microsoft.com/office/powerpoint/2010/main" val="20151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a:t>
            </a:r>
          </a:p>
        </p:txBody>
      </p:sp>
      <p:sp>
        <p:nvSpPr>
          <p:cNvPr id="3" name="Content Placeholder 2"/>
          <p:cNvSpPr>
            <a:spLocks noGrp="1"/>
          </p:cNvSpPr>
          <p:nvPr>
            <p:ph idx="1"/>
          </p:nvPr>
        </p:nvSpPr>
        <p:spPr/>
        <p:txBody>
          <a:bodyPr>
            <a:normAutofit/>
          </a:bodyPr>
          <a:lstStyle/>
          <a:p>
            <a:pPr marL="0" indent="0">
              <a:buNone/>
            </a:pPr>
            <a:r>
              <a:rPr lang="en-GB" sz="4400" dirty="0"/>
              <a:t>While these are non-negotiable expectations, the method for achieving them is totally negotiable.</a:t>
            </a:r>
          </a:p>
        </p:txBody>
      </p:sp>
    </p:spTree>
    <p:extLst>
      <p:ext uri="{BB962C8B-B14F-4D97-AF65-F5344CB8AC3E}">
        <p14:creationId xmlns:p14="http://schemas.microsoft.com/office/powerpoint/2010/main" val="345304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 Year 5 clips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84600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a:t>
            </a:r>
          </a:p>
        </p:txBody>
      </p:sp>
      <p:sp>
        <p:nvSpPr>
          <p:cNvPr id="3" name="Content Placeholder 2"/>
          <p:cNvSpPr>
            <a:spLocks noGrp="1"/>
          </p:cNvSpPr>
          <p:nvPr>
            <p:ph idx="1"/>
          </p:nvPr>
        </p:nvSpPr>
        <p:spPr>
          <a:xfrm>
            <a:off x="107504" y="1340768"/>
            <a:ext cx="8928992" cy="5257800"/>
          </a:xfrm>
        </p:spPr>
        <p:txBody>
          <a:bodyPr>
            <a:noAutofit/>
          </a:bodyPr>
          <a:lstStyle/>
          <a:p>
            <a:r>
              <a:rPr lang="en-GB" dirty="0"/>
              <a:t>There’s one acceptable percentage of students following a direction: 100%. </a:t>
            </a:r>
          </a:p>
          <a:p>
            <a:r>
              <a:rPr lang="en-GB" dirty="0"/>
              <a:t>Teacher radar – You must be keenly aware of how students respond to your directions.  </a:t>
            </a:r>
          </a:p>
          <a:p>
            <a:r>
              <a:rPr lang="en-GB" dirty="0"/>
              <a:t>Danger – moving on without compliance causes students to see noncompliance as an option.  </a:t>
            </a:r>
          </a:p>
          <a:p>
            <a:r>
              <a:rPr lang="en-GB" dirty="0"/>
              <a:t>Tolerating marginal compliance will also have a corrosive effect.  </a:t>
            </a:r>
          </a:p>
          <a:p>
            <a:r>
              <a:rPr lang="en-GB" dirty="0"/>
              <a:t>If you ask, they should do it. </a:t>
            </a:r>
          </a:p>
        </p:txBody>
      </p:sp>
    </p:spTree>
    <p:extLst>
      <p:ext uri="{BB962C8B-B14F-4D97-AF65-F5344CB8AC3E}">
        <p14:creationId xmlns:p14="http://schemas.microsoft.com/office/powerpoint/2010/main" val="20389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910644" y="820037"/>
            <a:ext cx="3600400" cy="3600400"/>
          </a:xfrm>
          <a:prstGeom prst="ellipse">
            <a:avLst/>
          </a:prstGeom>
          <a:solidFill>
            <a:schemeClr val="accent5">
              <a:lumMod val="60000"/>
              <a:lumOff val="40000"/>
              <a:alpha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600" dirty="0">
                <a:solidFill>
                  <a:schemeClr val="tx1"/>
                </a:solidFill>
              </a:rPr>
              <a:t>Culture</a:t>
            </a:r>
          </a:p>
        </p:txBody>
      </p:sp>
      <p:sp>
        <p:nvSpPr>
          <p:cNvPr id="2" name="Title 1"/>
          <p:cNvSpPr>
            <a:spLocks noGrp="1"/>
          </p:cNvSpPr>
          <p:nvPr>
            <p:ph type="title"/>
          </p:nvPr>
        </p:nvSpPr>
        <p:spPr>
          <a:xfrm>
            <a:off x="457200" y="0"/>
            <a:ext cx="8229600" cy="1143000"/>
          </a:xfrm>
        </p:spPr>
        <p:txBody>
          <a:bodyPr/>
          <a:lstStyle/>
          <a:p>
            <a:r>
              <a:rPr lang="en-GB" dirty="0"/>
              <a:t>Best Maths Teachers ace…</a:t>
            </a:r>
          </a:p>
        </p:txBody>
      </p:sp>
      <p:sp>
        <p:nvSpPr>
          <p:cNvPr id="6" name="Oval 5"/>
          <p:cNvSpPr/>
          <p:nvPr/>
        </p:nvSpPr>
        <p:spPr>
          <a:xfrm>
            <a:off x="1619672" y="2972055"/>
            <a:ext cx="3600400" cy="3600400"/>
          </a:xfrm>
          <a:prstGeom prst="ellipse">
            <a:avLst/>
          </a:prstGeom>
          <a:solidFill>
            <a:srgbClr val="FAC090">
              <a:alpha val="6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600" dirty="0">
                <a:solidFill>
                  <a:schemeClr val="tx1"/>
                </a:solidFill>
              </a:rPr>
              <a:t>Questioning</a:t>
            </a:r>
          </a:p>
        </p:txBody>
      </p:sp>
      <p:sp>
        <p:nvSpPr>
          <p:cNvPr id="7" name="Oval 6"/>
          <p:cNvSpPr/>
          <p:nvPr/>
        </p:nvSpPr>
        <p:spPr>
          <a:xfrm>
            <a:off x="4211960" y="2972055"/>
            <a:ext cx="3600400" cy="3600400"/>
          </a:xfrm>
          <a:prstGeom prst="ellipse">
            <a:avLst/>
          </a:prstGeom>
          <a:solidFill>
            <a:schemeClr val="accent3">
              <a:lumMod val="60000"/>
              <a:lumOff val="40000"/>
              <a:alpha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600" dirty="0">
                <a:solidFill>
                  <a:schemeClr val="tx1"/>
                </a:solidFill>
              </a:rPr>
              <a:t>Modelling</a:t>
            </a:r>
          </a:p>
        </p:txBody>
      </p:sp>
      <p:sp>
        <p:nvSpPr>
          <p:cNvPr id="10" name="Oval 9"/>
          <p:cNvSpPr/>
          <p:nvPr/>
        </p:nvSpPr>
        <p:spPr>
          <a:xfrm>
            <a:off x="4422812" y="3789040"/>
            <a:ext cx="576064" cy="576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67744" y="5301208"/>
            <a:ext cx="1872208" cy="369332"/>
          </a:xfrm>
          <a:prstGeom prst="rect">
            <a:avLst/>
          </a:prstGeom>
          <a:noFill/>
        </p:spPr>
        <p:txBody>
          <a:bodyPr wrap="square" rtlCol="0">
            <a:spAutoFit/>
          </a:bodyPr>
          <a:lstStyle/>
          <a:p>
            <a:pPr algn="ctr"/>
            <a:r>
              <a:rPr lang="en-GB" dirty="0"/>
              <a:t>John Mason</a:t>
            </a:r>
          </a:p>
        </p:txBody>
      </p:sp>
      <p:sp>
        <p:nvSpPr>
          <p:cNvPr id="12" name="TextBox 11"/>
          <p:cNvSpPr txBox="1"/>
          <p:nvPr/>
        </p:nvSpPr>
        <p:spPr>
          <a:xfrm>
            <a:off x="5220072" y="5301208"/>
            <a:ext cx="1872208" cy="369332"/>
          </a:xfrm>
          <a:prstGeom prst="rect">
            <a:avLst/>
          </a:prstGeom>
          <a:noFill/>
        </p:spPr>
        <p:txBody>
          <a:bodyPr wrap="square" rtlCol="0">
            <a:spAutoFit/>
          </a:bodyPr>
          <a:lstStyle/>
          <a:p>
            <a:pPr algn="ctr"/>
            <a:r>
              <a:rPr lang="en-GB" dirty="0"/>
              <a:t>Maths Hubs</a:t>
            </a:r>
          </a:p>
        </p:txBody>
      </p:sp>
    </p:spTree>
    <p:extLst>
      <p:ext uri="{BB962C8B-B14F-4D97-AF65-F5344CB8AC3E}">
        <p14:creationId xmlns:p14="http://schemas.microsoft.com/office/powerpoint/2010/main" val="35788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Hold out for 100%</a:t>
            </a: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marL="0" indent="0">
              <a:buNone/>
            </a:pPr>
            <a:r>
              <a:rPr lang="en-GB" dirty="0"/>
              <a:t>Don’t move on. Instead, try…</a:t>
            </a:r>
          </a:p>
          <a:p>
            <a:r>
              <a:rPr lang="en-GB" dirty="0"/>
              <a:t>Do it again</a:t>
            </a:r>
          </a:p>
          <a:p>
            <a:r>
              <a:rPr lang="en-GB" dirty="0"/>
              <a:t>Be seen looking</a:t>
            </a:r>
          </a:p>
          <a:p>
            <a:pPr lvl="1"/>
            <a:r>
              <a:rPr lang="en-GB" dirty="0"/>
              <a:t>Pope</a:t>
            </a:r>
          </a:p>
          <a:p>
            <a:pPr lvl="1"/>
            <a:r>
              <a:rPr lang="en-GB" dirty="0"/>
              <a:t>John Wayne</a:t>
            </a:r>
          </a:p>
          <a:p>
            <a:pPr lvl="1"/>
            <a:r>
              <a:rPr lang="en-GB" dirty="0"/>
              <a:t>President</a:t>
            </a:r>
          </a:p>
          <a:p>
            <a:pPr lvl="1"/>
            <a:r>
              <a:rPr lang="en-GB" dirty="0"/>
              <a:t>Invisible column</a:t>
            </a:r>
          </a:p>
          <a:p>
            <a:pPr lvl="1"/>
            <a:r>
              <a:rPr lang="en-GB" dirty="0"/>
              <a:t>Blame It On The Boogie</a:t>
            </a:r>
          </a:p>
          <a:p>
            <a:r>
              <a:rPr lang="en-GB" dirty="0"/>
              <a:t>Acknowledging those who are doing it right</a:t>
            </a:r>
            <a:endParaRPr lang="en-GB" sz="3600" dirty="0"/>
          </a:p>
          <a:p>
            <a:pPr lvl="1"/>
            <a:r>
              <a:rPr lang="en-GB" sz="3200" dirty="0"/>
              <a:t>It’s great the way … is …</a:t>
            </a:r>
          </a:p>
          <a:p>
            <a:pPr lvl="1"/>
            <a:r>
              <a:rPr lang="en-GB" sz="3200" dirty="0"/>
              <a:t>I am appreciating the way … is …</a:t>
            </a:r>
          </a:p>
          <a:p>
            <a:pPr lvl="1"/>
            <a:r>
              <a:rPr lang="en-GB" sz="3200" dirty="0"/>
              <a:t>Nothing but love for … who is …</a:t>
            </a:r>
          </a:p>
          <a:p>
            <a:pPr marL="0" lvl="1" indent="0">
              <a:buNone/>
            </a:pPr>
            <a:r>
              <a:rPr lang="en-GB" sz="3200" dirty="0"/>
              <a:t>Do it *every* time.</a:t>
            </a:r>
          </a:p>
        </p:txBody>
      </p:sp>
    </p:spTree>
    <p:extLst>
      <p:ext uri="{BB962C8B-B14F-4D97-AF65-F5344CB8AC3E}">
        <p14:creationId xmlns:p14="http://schemas.microsoft.com/office/powerpoint/2010/main" val="242629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dirty="0"/>
              <a:t>Least invasive forms of correction</a:t>
            </a:r>
          </a:p>
        </p:txBody>
      </p:sp>
      <p:sp>
        <p:nvSpPr>
          <p:cNvPr id="3" name="Content Placeholder 2"/>
          <p:cNvSpPr>
            <a:spLocks noGrp="1"/>
          </p:cNvSpPr>
          <p:nvPr>
            <p:ph idx="1"/>
          </p:nvPr>
        </p:nvSpPr>
        <p:spPr>
          <a:xfrm>
            <a:off x="179512" y="1600200"/>
            <a:ext cx="8964488" cy="4525963"/>
          </a:xfrm>
        </p:spPr>
        <p:txBody>
          <a:bodyPr>
            <a:noAutofit/>
          </a:bodyPr>
          <a:lstStyle/>
          <a:p>
            <a:r>
              <a:rPr lang="en-GB" sz="4000" dirty="0">
                <a:solidFill>
                  <a:srgbClr val="002060"/>
                </a:solidFill>
              </a:rPr>
              <a:t>Nonverbal intervention</a:t>
            </a:r>
          </a:p>
          <a:p>
            <a:r>
              <a:rPr lang="en-GB" sz="4000" dirty="0">
                <a:solidFill>
                  <a:srgbClr val="00B0F0"/>
                </a:solidFill>
              </a:rPr>
              <a:t>Positive group correction</a:t>
            </a:r>
          </a:p>
          <a:p>
            <a:r>
              <a:rPr lang="en-GB" sz="4000" dirty="0">
                <a:solidFill>
                  <a:srgbClr val="00B050"/>
                </a:solidFill>
              </a:rPr>
              <a:t>Anonymous individual correction</a:t>
            </a:r>
          </a:p>
          <a:p>
            <a:r>
              <a:rPr lang="en-GB" sz="4000" dirty="0">
                <a:solidFill>
                  <a:srgbClr val="92D050"/>
                </a:solidFill>
              </a:rPr>
              <a:t>Private individual correction</a:t>
            </a:r>
          </a:p>
          <a:p>
            <a:r>
              <a:rPr lang="en-GB" sz="4000" dirty="0">
                <a:solidFill>
                  <a:srgbClr val="FFC000"/>
                </a:solidFill>
              </a:rPr>
              <a:t>Lightning-quick public correction</a:t>
            </a:r>
          </a:p>
          <a:p>
            <a:r>
              <a:rPr lang="en-GB" sz="4000" dirty="0">
                <a:solidFill>
                  <a:srgbClr val="FF0000"/>
                </a:solidFill>
              </a:rPr>
              <a:t>Consequence</a:t>
            </a:r>
          </a:p>
        </p:txBody>
      </p:sp>
    </p:spTree>
    <p:extLst>
      <p:ext uri="{BB962C8B-B14F-4D97-AF65-F5344CB8AC3E}">
        <p14:creationId xmlns:p14="http://schemas.microsoft.com/office/powerpoint/2010/main" val="266147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r>
              <a:rPr lang="en-GB" dirty="0"/>
              <a:t>In your rows, one of you is the teacher. </a:t>
            </a:r>
          </a:p>
          <a:p>
            <a:r>
              <a:rPr lang="en-GB" dirty="0"/>
              <a:t>Teacher stand up</a:t>
            </a:r>
          </a:p>
          <a:p>
            <a:r>
              <a:rPr lang="en-GB" dirty="0"/>
              <a:t>Students are working on something. </a:t>
            </a:r>
          </a:p>
          <a:p>
            <a:r>
              <a:rPr lang="en-GB" dirty="0"/>
              <a:t>Teacher call the class back together to move the lesson on. Not all students comply. Teacher, you must get 100% attention before moving on.</a:t>
            </a:r>
          </a:p>
          <a:p>
            <a:r>
              <a:rPr lang="en-GB" dirty="0"/>
              <a:t>Swap if there’s time</a:t>
            </a:r>
          </a:p>
        </p:txBody>
      </p:sp>
    </p:spTree>
    <p:extLst>
      <p:ext uri="{BB962C8B-B14F-4D97-AF65-F5344CB8AC3E}">
        <p14:creationId xmlns:p14="http://schemas.microsoft.com/office/powerpoint/2010/main" val="3810402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Every Second Counts</a:t>
            </a:r>
          </a:p>
        </p:txBody>
      </p:sp>
      <p:sp>
        <p:nvSpPr>
          <p:cNvPr id="3" name="Content Placeholder 2"/>
          <p:cNvSpPr>
            <a:spLocks noGrp="1"/>
          </p:cNvSpPr>
          <p:nvPr>
            <p:ph idx="1"/>
          </p:nvPr>
        </p:nvSpPr>
        <p:spPr/>
        <p:txBody>
          <a:bodyPr/>
          <a:lstStyle/>
          <a:p>
            <a:r>
              <a:rPr lang="en-GB" dirty="0"/>
              <a:t>VAT instructions</a:t>
            </a:r>
          </a:p>
          <a:p>
            <a:r>
              <a:rPr lang="en-GB" dirty="0"/>
              <a:t>Seat signals</a:t>
            </a:r>
          </a:p>
          <a:p>
            <a:endParaRPr lang="en-GB" dirty="0"/>
          </a:p>
        </p:txBody>
      </p:sp>
    </p:spTree>
    <p:extLst>
      <p:ext uri="{BB962C8B-B14F-4D97-AF65-F5344CB8AC3E}">
        <p14:creationId xmlns:p14="http://schemas.microsoft.com/office/powerpoint/2010/main" val="196948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Clear Instructions</a:t>
            </a:r>
          </a:p>
        </p:txBody>
      </p:sp>
      <p:sp>
        <p:nvSpPr>
          <p:cNvPr id="3" name="Content Placeholder 2"/>
          <p:cNvSpPr>
            <a:spLocks noGrp="1"/>
          </p:cNvSpPr>
          <p:nvPr>
            <p:ph idx="1"/>
          </p:nvPr>
        </p:nvSpPr>
        <p:spPr/>
        <p:txBody>
          <a:bodyPr>
            <a:normAutofit fontScale="85000" lnSpcReduction="20000"/>
          </a:bodyPr>
          <a:lstStyle/>
          <a:p>
            <a:pPr marL="0" indent="0">
              <a:buNone/>
            </a:pPr>
            <a:r>
              <a:rPr lang="en-GB" sz="6400" dirty="0"/>
              <a:t>V </a:t>
            </a:r>
            <a:r>
              <a:rPr lang="en-GB" sz="6400" dirty="0" err="1"/>
              <a:t>olume</a:t>
            </a:r>
            <a:endParaRPr lang="en-GB" sz="6400" dirty="0"/>
          </a:p>
          <a:p>
            <a:pPr marL="0" indent="0">
              <a:buNone/>
            </a:pPr>
            <a:r>
              <a:rPr lang="en-GB" sz="6400" dirty="0"/>
              <a:t>A </a:t>
            </a:r>
            <a:r>
              <a:rPr lang="en-GB" sz="6400" dirty="0" err="1"/>
              <a:t>ctivity</a:t>
            </a:r>
            <a:endParaRPr lang="en-GB" sz="6400" dirty="0"/>
          </a:p>
          <a:p>
            <a:pPr marL="0" indent="0">
              <a:buNone/>
            </a:pPr>
            <a:r>
              <a:rPr lang="en-GB" sz="6400" dirty="0"/>
              <a:t>T </a:t>
            </a:r>
            <a:r>
              <a:rPr lang="en-GB" sz="6400" dirty="0" err="1"/>
              <a:t>ime</a:t>
            </a:r>
            <a:endParaRPr lang="en-GB" sz="6400" dirty="0"/>
          </a:p>
          <a:p>
            <a:pPr marL="0" indent="0">
              <a:buNone/>
            </a:pPr>
            <a:endParaRPr lang="en-GB" sz="5400" dirty="0"/>
          </a:p>
          <a:p>
            <a:pPr marL="0" indent="0">
              <a:buNone/>
            </a:pPr>
            <a:r>
              <a:rPr lang="en-GB" sz="5400" dirty="0"/>
              <a:t>Keep instructions succinct</a:t>
            </a:r>
            <a:endParaRPr lang="en-GB" sz="4800" dirty="0"/>
          </a:p>
          <a:p>
            <a:pPr marL="0" indent="0">
              <a:buNone/>
            </a:pPr>
            <a:r>
              <a:rPr lang="en-GB" sz="5400" dirty="0"/>
              <a:t>Get a pupil to repeat</a:t>
            </a:r>
          </a:p>
        </p:txBody>
      </p:sp>
    </p:spTree>
    <p:extLst>
      <p:ext uri="{BB962C8B-B14F-4D97-AF65-F5344CB8AC3E}">
        <p14:creationId xmlns:p14="http://schemas.microsoft.com/office/powerpoint/2010/main" val="29362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r>
              <a:rPr lang="en-GB" dirty="0"/>
              <a:t>In pairs, one of you is the teacher. </a:t>
            </a:r>
          </a:p>
          <a:p>
            <a:r>
              <a:rPr lang="en-GB" dirty="0"/>
              <a:t>Teacher stand up</a:t>
            </a:r>
          </a:p>
          <a:p>
            <a:r>
              <a:rPr lang="en-GB" dirty="0"/>
              <a:t>Give V A T instructions for the task/activity they’re about to do.</a:t>
            </a:r>
          </a:p>
        </p:txBody>
      </p:sp>
    </p:spTree>
    <p:extLst>
      <p:ext uri="{BB962C8B-B14F-4D97-AF65-F5344CB8AC3E}">
        <p14:creationId xmlns:p14="http://schemas.microsoft.com/office/powerpoint/2010/main" val="1045794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Seat signals</a:t>
            </a:r>
          </a:p>
        </p:txBody>
      </p:sp>
      <p:sp>
        <p:nvSpPr>
          <p:cNvPr id="3" name="Content Placeholder 2"/>
          <p:cNvSpPr>
            <a:spLocks noGrp="1"/>
          </p:cNvSpPr>
          <p:nvPr>
            <p:ph idx="1"/>
          </p:nvPr>
        </p:nvSpPr>
        <p:spPr>
          <a:xfrm>
            <a:off x="457200" y="1600200"/>
            <a:ext cx="8579296" cy="4925144"/>
          </a:xfrm>
        </p:spPr>
        <p:txBody>
          <a:bodyPr>
            <a:normAutofit/>
          </a:bodyPr>
          <a:lstStyle/>
          <a:p>
            <a:r>
              <a:rPr lang="en-GB" dirty="0">
                <a:latin typeface="+mj-lt"/>
              </a:rPr>
              <a:t>Claps to silence </a:t>
            </a:r>
          </a:p>
          <a:p>
            <a:r>
              <a:rPr lang="en-GB" dirty="0">
                <a:latin typeface="+mj-lt"/>
              </a:rPr>
              <a:t>Two claps to say well don</a:t>
            </a:r>
          </a:p>
          <a:p>
            <a:r>
              <a:rPr lang="en-GB" dirty="0">
                <a:latin typeface="+mj-lt"/>
              </a:rPr>
              <a:t>Sit up</a:t>
            </a:r>
          </a:p>
          <a:p>
            <a:r>
              <a:rPr lang="en-GB" dirty="0">
                <a:latin typeface="+mj-lt"/>
              </a:rPr>
              <a:t>Turn around</a:t>
            </a:r>
          </a:p>
          <a:p>
            <a:r>
              <a:rPr lang="en-GB" dirty="0">
                <a:latin typeface="+mj-lt"/>
              </a:rPr>
              <a:t>Empty hands</a:t>
            </a:r>
          </a:p>
        </p:txBody>
      </p:sp>
    </p:spTree>
    <p:extLst>
      <p:ext uri="{BB962C8B-B14F-4D97-AF65-F5344CB8AC3E}">
        <p14:creationId xmlns:p14="http://schemas.microsoft.com/office/powerpoint/2010/main" val="3851290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Lesson 1 Checklist</a:t>
            </a:r>
          </a:p>
        </p:txBody>
      </p:sp>
      <p:sp>
        <p:nvSpPr>
          <p:cNvPr id="3" name="Content Placeholder 2"/>
          <p:cNvSpPr>
            <a:spLocks noGrp="1"/>
          </p:cNvSpPr>
          <p:nvPr>
            <p:ph idx="1"/>
          </p:nvPr>
        </p:nvSpPr>
        <p:spPr/>
        <p:txBody>
          <a:bodyPr/>
          <a:lstStyle/>
          <a:p>
            <a:r>
              <a:rPr lang="en-GB" dirty="0">
                <a:latin typeface="+mj-lt"/>
              </a:rPr>
              <a:t>Seating plan</a:t>
            </a:r>
          </a:p>
          <a:p>
            <a:r>
              <a:rPr lang="en-GB" dirty="0">
                <a:latin typeface="+mj-lt"/>
              </a:rPr>
              <a:t>Pumped up for </a:t>
            </a:r>
            <a:r>
              <a:rPr lang="en-GB" dirty="0" err="1">
                <a:latin typeface="+mj-lt"/>
              </a:rPr>
              <a:t>visioneering</a:t>
            </a:r>
            <a:r>
              <a:rPr lang="en-GB" dirty="0">
                <a:latin typeface="+mj-lt"/>
              </a:rPr>
              <a:t> + video + certificates</a:t>
            </a:r>
          </a:p>
          <a:p>
            <a:r>
              <a:rPr lang="en-GB" dirty="0">
                <a:latin typeface="+mj-lt"/>
              </a:rPr>
              <a:t>Ready to explain and model routines and expectations</a:t>
            </a:r>
          </a:p>
          <a:p>
            <a:r>
              <a:rPr lang="en-GB" dirty="0">
                <a:latin typeface="+mj-lt"/>
              </a:rPr>
              <a:t>Ready to get 100%</a:t>
            </a:r>
          </a:p>
          <a:p>
            <a:r>
              <a:rPr lang="en-GB" dirty="0">
                <a:latin typeface="+mj-lt"/>
              </a:rPr>
              <a:t>Ready to smile!</a:t>
            </a:r>
          </a:p>
          <a:p>
            <a:endParaRPr lang="en-GB" dirty="0">
              <a:latin typeface="+mj-lt"/>
            </a:endParaRPr>
          </a:p>
        </p:txBody>
      </p:sp>
    </p:spTree>
    <p:extLst>
      <p:ext uri="{BB962C8B-B14F-4D97-AF65-F5344CB8AC3E}">
        <p14:creationId xmlns:p14="http://schemas.microsoft.com/office/powerpoint/2010/main" val="3673611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GB" b="1" dirty="0"/>
              <a:t>Get the culture right and the learning follows</a:t>
            </a:r>
          </a:p>
          <a:p>
            <a:r>
              <a:rPr lang="en-GB" dirty="0"/>
              <a:t>Culture-setting begins </a:t>
            </a:r>
            <a:r>
              <a:rPr lang="en-GB" b="1" dirty="0"/>
              <a:t>the moment they’re outside your room</a:t>
            </a:r>
          </a:p>
          <a:p>
            <a:r>
              <a:rPr lang="en-GB" dirty="0"/>
              <a:t>Have a consistent entry routine with high expectations for a </a:t>
            </a:r>
            <a:r>
              <a:rPr lang="en-GB" b="1" dirty="0"/>
              <a:t>productive start</a:t>
            </a:r>
          </a:p>
          <a:p>
            <a:r>
              <a:rPr lang="en-GB" dirty="0"/>
              <a:t>Win </a:t>
            </a:r>
            <a:r>
              <a:rPr lang="en-GB" b="1" dirty="0"/>
              <a:t>hearts and minds</a:t>
            </a:r>
          </a:p>
          <a:p>
            <a:r>
              <a:rPr lang="en-GB" dirty="0"/>
              <a:t>Hold out for </a:t>
            </a:r>
            <a:r>
              <a:rPr lang="en-GB" b="1" dirty="0"/>
              <a:t>100%</a:t>
            </a:r>
          </a:p>
          <a:p>
            <a:r>
              <a:rPr lang="en-GB" dirty="0"/>
              <a:t>Remember that </a:t>
            </a:r>
            <a:r>
              <a:rPr lang="en-GB" b="1" dirty="0"/>
              <a:t>every second counts</a:t>
            </a:r>
          </a:p>
        </p:txBody>
      </p:sp>
    </p:spTree>
    <p:extLst>
      <p:ext uri="{BB962C8B-B14F-4D97-AF65-F5344CB8AC3E}">
        <p14:creationId xmlns:p14="http://schemas.microsoft.com/office/powerpoint/2010/main" val="1890915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If there’s time left…</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92680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910644" y="820037"/>
            <a:ext cx="3600400" cy="3600400"/>
          </a:xfrm>
          <a:prstGeom prst="ellipse">
            <a:avLst/>
          </a:prstGeom>
          <a:solidFill>
            <a:schemeClr val="accent5">
              <a:lumMod val="60000"/>
              <a:lumOff val="40000"/>
              <a:alpha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600" dirty="0">
                <a:solidFill>
                  <a:schemeClr val="tx1"/>
                </a:solidFill>
              </a:rPr>
              <a:t>Culture</a:t>
            </a:r>
          </a:p>
        </p:txBody>
      </p:sp>
      <p:sp>
        <p:nvSpPr>
          <p:cNvPr id="6" name="Oval 5"/>
          <p:cNvSpPr/>
          <p:nvPr/>
        </p:nvSpPr>
        <p:spPr>
          <a:xfrm>
            <a:off x="3059832" y="3734127"/>
            <a:ext cx="2016224" cy="2016224"/>
          </a:xfrm>
          <a:prstGeom prst="ellipse">
            <a:avLst/>
          </a:prstGeom>
          <a:solidFill>
            <a:srgbClr val="FAC090">
              <a:alpha val="6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Questioning</a:t>
            </a:r>
          </a:p>
        </p:txBody>
      </p:sp>
      <p:sp>
        <p:nvSpPr>
          <p:cNvPr id="7" name="Oval 6"/>
          <p:cNvSpPr/>
          <p:nvPr/>
        </p:nvSpPr>
        <p:spPr>
          <a:xfrm>
            <a:off x="4358562" y="3734127"/>
            <a:ext cx="2016224" cy="2016224"/>
          </a:xfrm>
          <a:prstGeom prst="ellipse">
            <a:avLst/>
          </a:prstGeom>
          <a:solidFill>
            <a:schemeClr val="accent3">
              <a:lumMod val="60000"/>
              <a:lumOff val="40000"/>
              <a:alpha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rPr>
              <a:t>Modelling</a:t>
            </a:r>
          </a:p>
        </p:txBody>
      </p:sp>
    </p:spTree>
    <p:extLst>
      <p:ext uri="{BB962C8B-B14F-4D97-AF65-F5344CB8AC3E}">
        <p14:creationId xmlns:p14="http://schemas.microsoft.com/office/powerpoint/2010/main" val="256952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0928"/>
            <a:ext cx="8229600" cy="1143000"/>
          </a:xfrm>
        </p:spPr>
        <p:txBody>
          <a:bodyPr>
            <a:noAutofit/>
          </a:bodyPr>
          <a:lstStyle/>
          <a:p>
            <a:r>
              <a:rPr lang="en-GB" sz="8000" dirty="0">
                <a:latin typeface="+mj-lt"/>
              </a:rPr>
              <a:t>Rolling Numbers</a:t>
            </a:r>
          </a:p>
        </p:txBody>
      </p:sp>
      <p:sp>
        <p:nvSpPr>
          <p:cNvPr id="3" name="Content Placeholder 2"/>
          <p:cNvSpPr>
            <a:spLocks noGrp="1"/>
          </p:cNvSpPr>
          <p:nvPr>
            <p:ph idx="1"/>
          </p:nvPr>
        </p:nvSpPr>
        <p:spPr/>
        <p:txBody>
          <a:bodyPr/>
          <a:lstStyle/>
          <a:p>
            <a:endParaRPr lang="en-GB">
              <a:latin typeface="+mj-lt"/>
            </a:endParaRPr>
          </a:p>
        </p:txBody>
      </p:sp>
    </p:spTree>
    <p:extLst>
      <p:ext uri="{BB962C8B-B14F-4D97-AF65-F5344CB8AC3E}">
        <p14:creationId xmlns:p14="http://schemas.microsoft.com/office/powerpoint/2010/main" val="2177378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GB" dirty="0">
                <a:latin typeface="+mj-lt"/>
              </a:rPr>
              <a:t>9s</a:t>
            </a:r>
          </a:p>
        </p:txBody>
      </p:sp>
      <p:sp>
        <p:nvSpPr>
          <p:cNvPr id="7" name="Content Placeholder 3"/>
          <p:cNvSpPr>
            <a:spLocks noGrp="1"/>
          </p:cNvSpPr>
          <p:nvPr>
            <p:ph sz="half" idx="1"/>
          </p:nvPr>
        </p:nvSpPr>
        <p:spPr>
          <a:xfrm>
            <a:off x="457200" y="1412776"/>
            <a:ext cx="8686800" cy="4525963"/>
          </a:xfrm>
        </p:spPr>
        <p:txBody>
          <a:bodyPr>
            <a:noAutofit/>
          </a:bodyPr>
          <a:lstStyle/>
          <a:p>
            <a:pPr marL="0" indent="0">
              <a:buNone/>
            </a:pPr>
            <a:r>
              <a:rPr lang="en-GB" sz="2400" b="1" dirty="0">
                <a:solidFill>
                  <a:schemeClr val="tx2"/>
                </a:solidFill>
                <a:latin typeface="+mj-lt"/>
              </a:rPr>
              <a:t>Teacher</a:t>
            </a:r>
            <a:r>
              <a:rPr lang="en-GB" sz="2400" dirty="0">
                <a:solidFill>
                  <a:schemeClr val="tx2"/>
                </a:solidFill>
                <a:latin typeface="+mj-lt"/>
              </a:rPr>
              <a:t>: So I’ve been telling everyone how good you are at maths.</a:t>
            </a:r>
          </a:p>
          <a:p>
            <a:pPr marL="0" indent="0">
              <a:buNone/>
            </a:pPr>
            <a:r>
              <a:rPr lang="en-GB" sz="2400" b="1" dirty="0">
                <a:latin typeface="+mj-lt"/>
              </a:rPr>
              <a:t>Class: </a:t>
            </a:r>
            <a:r>
              <a:rPr lang="en-GB" sz="2400" dirty="0">
                <a:latin typeface="+mj-lt"/>
              </a:rPr>
              <a:t>No lies! True say!</a:t>
            </a:r>
          </a:p>
          <a:p>
            <a:pPr marL="0" indent="0">
              <a:buNone/>
            </a:pPr>
            <a:r>
              <a:rPr lang="en-GB" altLang="en-US" sz="2400" b="1" dirty="0">
                <a:solidFill>
                  <a:schemeClr val="tx2"/>
                </a:solidFill>
                <a:latin typeface="+mj-lt"/>
              </a:rPr>
              <a:t>Teacher: Can you roll your nines?</a:t>
            </a:r>
          </a:p>
          <a:p>
            <a:pPr marL="0" indent="0" eaLnBrk="0" fontAlgn="base" hangingPunct="0">
              <a:spcBef>
                <a:spcPct val="0"/>
              </a:spcBef>
              <a:spcAft>
                <a:spcPct val="0"/>
              </a:spcAft>
              <a:buNone/>
            </a:pPr>
            <a:r>
              <a:rPr lang="en-GB" altLang="en-US" sz="2400" b="1" dirty="0">
                <a:solidFill>
                  <a:srgbClr val="000000"/>
                </a:solidFill>
                <a:latin typeface="+mj-lt"/>
                <a:ea typeface="Times New Roman" panose="02020603050405020304" pitchFamily="18" charset="0"/>
                <a:cs typeface="Times New Roman" panose="02020603050405020304" pitchFamily="18" charset="0"/>
              </a:rPr>
              <a:t>Class</a:t>
            </a:r>
            <a:r>
              <a:rPr lang="en-GB" altLang="en-US" sz="2400" dirty="0">
                <a:solidFill>
                  <a:srgbClr val="000000"/>
                </a:solidFill>
                <a:latin typeface="+mj-lt"/>
                <a:ea typeface="Times New Roman" panose="02020603050405020304" pitchFamily="18" charset="0"/>
                <a:cs typeface="Times New Roman" panose="02020603050405020304" pitchFamily="18" charset="0"/>
              </a:rPr>
              <a:t>: Yes!</a:t>
            </a:r>
            <a:r>
              <a:rPr lang="en-GB" sz="3600" dirty="0">
                <a:solidFill>
                  <a:srgbClr val="FF0000"/>
                </a:solidFill>
                <a:latin typeface="+mj-lt"/>
              </a:rPr>
              <a:t> </a:t>
            </a:r>
            <a:r>
              <a:rPr lang="en-GB" sz="2800" dirty="0">
                <a:solidFill>
                  <a:srgbClr val="FF0000"/>
                </a:solidFill>
                <a:latin typeface="+mj-lt"/>
              </a:rPr>
              <a:t>[Both fists up]</a:t>
            </a:r>
            <a:endParaRPr lang="en-GB" altLang="en-US" sz="3600" dirty="0">
              <a:latin typeface="+mj-lt"/>
            </a:endParaRPr>
          </a:p>
          <a:p>
            <a:pPr marL="0" lvl="0" indent="0" fontAlgn="base">
              <a:spcAft>
                <a:spcPct val="0"/>
              </a:spcAft>
              <a:buNone/>
            </a:pPr>
            <a:r>
              <a:rPr lang="en-GB" altLang="en-US" sz="2400" b="1" dirty="0">
                <a:solidFill>
                  <a:schemeClr val="tx2"/>
                </a:solidFill>
                <a:latin typeface="+mj-lt"/>
              </a:rPr>
              <a:t>Teacher: Team! Team! Good as gold! Let me see your fingers roll... the nines!</a:t>
            </a:r>
          </a:p>
          <a:p>
            <a:pPr marL="0" lvl="0" indent="0" eaLnBrk="0" fontAlgn="base" hangingPunct="0">
              <a:spcBef>
                <a:spcPct val="0"/>
              </a:spcBef>
              <a:spcAft>
                <a:spcPct val="0"/>
              </a:spcAft>
              <a:buNone/>
            </a:pPr>
            <a:r>
              <a:rPr lang="en-GB" altLang="en-US" sz="2400" b="1" dirty="0">
                <a:solidFill>
                  <a:srgbClr val="000000"/>
                </a:solidFill>
                <a:latin typeface="+mj-lt"/>
                <a:ea typeface="Times New Roman" panose="02020603050405020304" pitchFamily="18" charset="0"/>
                <a:cs typeface="Times New Roman" panose="02020603050405020304" pitchFamily="18" charset="0"/>
              </a:rPr>
              <a:t>Class</a:t>
            </a:r>
            <a:r>
              <a:rPr lang="en-GB" altLang="en-US" sz="2400" dirty="0">
                <a:solidFill>
                  <a:srgbClr val="000000"/>
                </a:solidFill>
                <a:latin typeface="+mj-lt"/>
                <a:ea typeface="Times New Roman" panose="02020603050405020304" pitchFamily="18" charset="0"/>
                <a:cs typeface="Times New Roman" panose="02020603050405020304" pitchFamily="18" charset="0"/>
              </a:rPr>
              <a:t>: Yeah! 9-18-27-36-45-54-63-72-81-90-99-108 </a:t>
            </a:r>
            <a:endParaRPr lang="en-GB" altLang="en-US" sz="3600" dirty="0">
              <a:latin typeface="+mj-lt"/>
            </a:endParaRPr>
          </a:p>
          <a:p>
            <a:pPr marL="0" lvl="0" indent="0" eaLnBrk="0" fontAlgn="base" hangingPunct="0">
              <a:spcBef>
                <a:spcPct val="0"/>
              </a:spcBef>
              <a:spcAft>
                <a:spcPct val="0"/>
              </a:spcAft>
              <a:buNone/>
            </a:pPr>
            <a:r>
              <a:rPr lang="en-GB" altLang="en-US" sz="2400" dirty="0">
                <a:solidFill>
                  <a:srgbClr val="FF0000"/>
                </a:solidFill>
                <a:latin typeface="+mj-lt"/>
              </a:rPr>
              <a:t>[counting off on fingers as you go]</a:t>
            </a:r>
          </a:p>
          <a:p>
            <a:pPr marL="0" lvl="0" indent="0" fontAlgn="base">
              <a:spcAft>
                <a:spcPct val="0"/>
              </a:spcAft>
              <a:buNone/>
            </a:pPr>
            <a:r>
              <a:rPr lang="en-GB" altLang="en-US" sz="2400" b="1" dirty="0">
                <a:solidFill>
                  <a:schemeClr val="tx2"/>
                </a:solidFill>
                <a:latin typeface="+mj-lt"/>
              </a:rPr>
              <a:t>Teacher: (Nod)</a:t>
            </a:r>
          </a:p>
          <a:p>
            <a:pPr marL="0" lvl="0" indent="0" eaLnBrk="0" fontAlgn="base" hangingPunct="0">
              <a:spcBef>
                <a:spcPct val="0"/>
              </a:spcBef>
              <a:spcAft>
                <a:spcPct val="0"/>
              </a:spcAft>
              <a:buNone/>
            </a:pPr>
            <a:r>
              <a:rPr lang="en-GB" altLang="en-US" sz="2400" b="1" dirty="0">
                <a:solidFill>
                  <a:srgbClr val="000000"/>
                </a:solidFill>
                <a:latin typeface="+mj-lt"/>
                <a:ea typeface="Times New Roman" panose="02020603050405020304" pitchFamily="18" charset="0"/>
                <a:cs typeface="Times New Roman" panose="02020603050405020304" pitchFamily="18" charset="0"/>
              </a:rPr>
              <a:t>Class</a:t>
            </a:r>
            <a:r>
              <a:rPr lang="en-GB" altLang="en-US" sz="2400" dirty="0">
                <a:solidFill>
                  <a:srgbClr val="000000"/>
                </a:solidFill>
                <a:latin typeface="+mj-lt"/>
                <a:ea typeface="Times New Roman" panose="02020603050405020304" pitchFamily="18" charset="0"/>
                <a:cs typeface="Times New Roman" panose="02020603050405020304" pitchFamily="18" charset="0"/>
              </a:rPr>
              <a:t>: </a:t>
            </a:r>
            <a:r>
              <a:rPr lang="en-GB" altLang="en-US" sz="2400" dirty="0" err="1">
                <a:solidFill>
                  <a:srgbClr val="000000"/>
                </a:solidFill>
                <a:latin typeface="+mj-lt"/>
                <a:ea typeface="Times New Roman" panose="02020603050405020304" pitchFamily="18" charset="0"/>
                <a:cs typeface="Times New Roman" panose="02020603050405020304" pitchFamily="18" charset="0"/>
              </a:rPr>
              <a:t>Whoomph</a:t>
            </a:r>
            <a:r>
              <a:rPr lang="en-GB" altLang="en-US" sz="2400" dirty="0">
                <a:solidFill>
                  <a:srgbClr val="000000"/>
                </a:solidFill>
                <a:latin typeface="+mj-lt"/>
                <a:ea typeface="Times New Roman" panose="02020603050405020304" pitchFamily="18" charset="0"/>
                <a:cs typeface="Times New Roman" panose="02020603050405020304" pitchFamily="18" charset="0"/>
              </a:rPr>
              <a:t>! There it is! I said </a:t>
            </a:r>
            <a:r>
              <a:rPr lang="en-GB" altLang="en-US" sz="2400" dirty="0" err="1">
                <a:solidFill>
                  <a:srgbClr val="000000"/>
                </a:solidFill>
                <a:latin typeface="+mj-lt"/>
                <a:ea typeface="Times New Roman" panose="02020603050405020304" pitchFamily="18" charset="0"/>
                <a:cs typeface="Times New Roman" panose="02020603050405020304" pitchFamily="18" charset="0"/>
              </a:rPr>
              <a:t>whoomph</a:t>
            </a:r>
            <a:r>
              <a:rPr lang="en-GB" altLang="en-US" sz="2400" dirty="0">
                <a:solidFill>
                  <a:srgbClr val="000000"/>
                </a:solidFill>
                <a:latin typeface="+mj-lt"/>
                <a:ea typeface="Times New Roman" panose="02020603050405020304" pitchFamily="18" charset="0"/>
                <a:cs typeface="Times New Roman" panose="02020603050405020304" pitchFamily="18" charset="0"/>
              </a:rPr>
              <a:t>! There it is!</a:t>
            </a:r>
            <a:endParaRPr lang="en-GB" altLang="en-US" sz="5400" dirty="0">
              <a:latin typeface="+mj-lt"/>
            </a:endParaRPr>
          </a:p>
        </p:txBody>
      </p:sp>
    </p:spTree>
    <p:extLst>
      <p:ext uri="{BB962C8B-B14F-4D97-AF65-F5344CB8AC3E}">
        <p14:creationId xmlns:p14="http://schemas.microsoft.com/office/powerpoint/2010/main" val="2751545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a:latin typeface="+mj-lt"/>
              </a:rPr>
              <a:t>3s</a:t>
            </a:r>
          </a:p>
        </p:txBody>
      </p:sp>
      <p:sp>
        <p:nvSpPr>
          <p:cNvPr id="5" name="Content Placeholder 3"/>
          <p:cNvSpPr>
            <a:spLocks noGrp="1"/>
          </p:cNvSpPr>
          <p:nvPr>
            <p:ph sz="half" idx="1"/>
          </p:nvPr>
        </p:nvSpPr>
        <p:spPr>
          <a:xfrm>
            <a:off x="457200" y="1412776"/>
            <a:ext cx="4690864" cy="4525963"/>
          </a:xfrm>
        </p:spPr>
        <p:txBody>
          <a:bodyPr>
            <a:noAutofit/>
          </a:bodyPr>
          <a:lstStyle/>
          <a:p>
            <a:pPr marL="0" indent="0">
              <a:buNone/>
            </a:pPr>
            <a:r>
              <a:rPr lang="en-GB" sz="2800" b="1" dirty="0">
                <a:solidFill>
                  <a:schemeClr val="tx2"/>
                </a:solidFill>
                <a:latin typeface="+mj-lt"/>
              </a:rPr>
              <a:t>Teacher</a:t>
            </a:r>
            <a:r>
              <a:rPr lang="en-GB" sz="2800" dirty="0">
                <a:solidFill>
                  <a:schemeClr val="tx2"/>
                </a:solidFill>
                <a:latin typeface="+mj-lt"/>
              </a:rPr>
              <a:t>: Team! Team! Good as gold, let me see your fingers roll the threes!</a:t>
            </a:r>
          </a:p>
          <a:p>
            <a:pPr marL="0" indent="0">
              <a:buNone/>
            </a:pPr>
            <a:br>
              <a:rPr lang="en-GB" sz="2800" dirty="0">
                <a:latin typeface="+mj-lt"/>
              </a:rPr>
            </a:br>
            <a:r>
              <a:rPr lang="en-GB" sz="2800" b="1" dirty="0">
                <a:latin typeface="+mj-lt"/>
              </a:rPr>
              <a:t>Class</a:t>
            </a:r>
            <a:r>
              <a:rPr lang="en-GB" sz="2800" dirty="0">
                <a:latin typeface="+mj-lt"/>
              </a:rPr>
              <a:t>: Yeah! </a:t>
            </a:r>
            <a:r>
              <a:rPr lang="en-GB" sz="2800" dirty="0">
                <a:solidFill>
                  <a:srgbClr val="FF0000"/>
                </a:solidFill>
                <a:latin typeface="+mj-lt"/>
              </a:rPr>
              <a:t>[Both fists up]</a:t>
            </a:r>
            <a:br>
              <a:rPr lang="en-GB" sz="2800" dirty="0">
                <a:latin typeface="+mj-lt"/>
              </a:rPr>
            </a:br>
            <a:r>
              <a:rPr lang="en-GB" sz="2800" dirty="0">
                <a:latin typeface="+mj-lt"/>
              </a:rPr>
              <a:t>3, 6, 9, 12, 15, 18, 21, 24, 27, 30 AAAAAAAND 33, 36!</a:t>
            </a:r>
          </a:p>
          <a:p>
            <a:pPr marL="0" indent="0">
              <a:buNone/>
            </a:pPr>
            <a:r>
              <a:rPr lang="en-GB" sz="2800" dirty="0">
                <a:latin typeface="+mj-lt"/>
              </a:rPr>
              <a:t>Uh-huh! This team’s got it going on, going on, oh yeah!</a:t>
            </a:r>
          </a:p>
        </p:txBody>
      </p:sp>
      <p:pic>
        <p:nvPicPr>
          <p:cNvPr id="6" name="Picture 2" descr="C:\Users\Bruno\Downloads\CIMG30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628800"/>
            <a:ext cx="374441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2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a:t>6s</a:t>
            </a:r>
          </a:p>
        </p:txBody>
      </p:sp>
      <p:sp>
        <p:nvSpPr>
          <p:cNvPr id="5" name="Content Placeholder 3"/>
          <p:cNvSpPr>
            <a:spLocks noGrp="1"/>
          </p:cNvSpPr>
          <p:nvPr>
            <p:ph sz="half" idx="1"/>
          </p:nvPr>
        </p:nvSpPr>
        <p:spPr>
          <a:xfrm>
            <a:off x="457200" y="1412776"/>
            <a:ext cx="7571184" cy="4525963"/>
          </a:xfrm>
        </p:spPr>
        <p:txBody>
          <a:bodyPr>
            <a:noAutofit/>
          </a:bodyPr>
          <a:lstStyle/>
          <a:p>
            <a:pPr marL="0" indent="0">
              <a:buNone/>
            </a:pPr>
            <a:r>
              <a:rPr lang="en-GB" sz="2800" b="1" dirty="0">
                <a:solidFill>
                  <a:schemeClr val="tx2"/>
                </a:solidFill>
              </a:rPr>
              <a:t>Teacher</a:t>
            </a:r>
            <a:r>
              <a:rPr lang="en-GB" sz="2800" dirty="0">
                <a:solidFill>
                  <a:schemeClr val="tx2"/>
                </a:solidFill>
              </a:rPr>
              <a:t>: Team! Team! Good as gold, let me see your fingers roll the sixes!</a:t>
            </a:r>
          </a:p>
          <a:p>
            <a:pPr marL="0" indent="0">
              <a:buNone/>
            </a:pPr>
            <a:br>
              <a:rPr lang="en-GB" sz="2800" dirty="0"/>
            </a:br>
            <a:r>
              <a:rPr lang="en-GB" sz="2800" b="1" dirty="0"/>
              <a:t>Class</a:t>
            </a:r>
            <a:r>
              <a:rPr lang="en-GB" sz="2800" dirty="0"/>
              <a:t>: Yeah! </a:t>
            </a:r>
            <a:r>
              <a:rPr lang="en-GB" sz="2800" dirty="0">
                <a:solidFill>
                  <a:srgbClr val="FF0000"/>
                </a:solidFill>
              </a:rPr>
              <a:t>[Both fists up]</a:t>
            </a:r>
            <a:br>
              <a:rPr lang="en-GB" sz="2800" dirty="0"/>
            </a:br>
            <a:r>
              <a:rPr lang="en-GB" sz="2800" dirty="0"/>
              <a:t>6, 12, 18, 24, 30 </a:t>
            </a:r>
            <a:r>
              <a:rPr lang="en-GB" sz="2800" dirty="0">
                <a:solidFill>
                  <a:srgbClr val="FF0000"/>
                </a:solidFill>
              </a:rPr>
              <a:t>[Pause and pose]</a:t>
            </a:r>
          </a:p>
          <a:p>
            <a:pPr marL="0" indent="0">
              <a:buNone/>
            </a:pPr>
            <a:r>
              <a:rPr lang="en-GB" sz="2800" dirty="0"/>
              <a:t>36, 42, 48, 54, 60</a:t>
            </a:r>
          </a:p>
          <a:p>
            <a:pPr marL="0" indent="0">
              <a:buNone/>
            </a:pPr>
            <a:r>
              <a:rPr lang="en-GB" sz="2800" dirty="0"/>
              <a:t>And Team _______ says…!</a:t>
            </a:r>
          </a:p>
          <a:p>
            <a:pPr marL="0" indent="0">
              <a:buNone/>
            </a:pPr>
            <a:r>
              <a:rPr lang="en-GB" sz="2800" dirty="0"/>
              <a:t>66, 72, how do you do? How do you do?</a:t>
            </a:r>
          </a:p>
          <a:p>
            <a:pPr marL="0" indent="0">
              <a:buNone/>
            </a:pPr>
            <a:r>
              <a:rPr lang="en-GB" sz="2800" dirty="0"/>
              <a:t>We can roll our 7s too!</a:t>
            </a:r>
          </a:p>
        </p:txBody>
      </p:sp>
    </p:spTree>
    <p:extLst>
      <p:ext uri="{BB962C8B-B14F-4D97-AF65-F5344CB8AC3E}">
        <p14:creationId xmlns:p14="http://schemas.microsoft.com/office/powerpoint/2010/main" val="38490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GB" dirty="0"/>
              <a:t>7s</a:t>
            </a:r>
          </a:p>
        </p:txBody>
      </p:sp>
      <p:sp>
        <p:nvSpPr>
          <p:cNvPr id="7" name="Content Placeholder 3"/>
          <p:cNvSpPr>
            <a:spLocks noGrp="1"/>
          </p:cNvSpPr>
          <p:nvPr>
            <p:ph sz="half" idx="1"/>
          </p:nvPr>
        </p:nvSpPr>
        <p:spPr>
          <a:xfrm>
            <a:off x="107504" y="1412776"/>
            <a:ext cx="9299376" cy="4525963"/>
          </a:xfrm>
        </p:spPr>
        <p:txBody>
          <a:bodyPr>
            <a:noAutofit/>
          </a:bodyPr>
          <a:lstStyle/>
          <a:p>
            <a:pPr marL="0" indent="0">
              <a:buNone/>
            </a:pPr>
            <a:r>
              <a:rPr lang="en-GB" sz="2800" b="1" dirty="0">
                <a:solidFill>
                  <a:schemeClr val="tx2"/>
                </a:solidFill>
              </a:rPr>
              <a:t>Teacher</a:t>
            </a:r>
            <a:r>
              <a:rPr lang="en-GB" sz="2800" dirty="0">
                <a:solidFill>
                  <a:schemeClr val="tx2"/>
                </a:solidFill>
              </a:rPr>
              <a:t>: Team! Team! Good as gold, let me see your fingers roll the sevens!</a:t>
            </a:r>
          </a:p>
          <a:p>
            <a:pPr marL="0" indent="0">
              <a:buNone/>
            </a:pPr>
            <a:br>
              <a:rPr lang="en-GB" sz="2800" dirty="0"/>
            </a:br>
            <a:r>
              <a:rPr lang="en-GB" sz="2800" b="1" dirty="0"/>
              <a:t>Class</a:t>
            </a:r>
            <a:r>
              <a:rPr lang="en-GB" sz="2800" dirty="0"/>
              <a:t>: Yeah! </a:t>
            </a:r>
            <a:r>
              <a:rPr lang="en-GB" sz="2800" dirty="0">
                <a:solidFill>
                  <a:srgbClr val="FF0000"/>
                </a:solidFill>
              </a:rPr>
              <a:t>[Both fists up] [Army Style]</a:t>
            </a:r>
            <a:br>
              <a:rPr lang="en-GB" sz="2800" dirty="0">
                <a:solidFill>
                  <a:srgbClr val="FF0000"/>
                </a:solidFill>
              </a:rPr>
            </a:br>
            <a:r>
              <a:rPr lang="en-GB" sz="2800" dirty="0"/>
              <a:t>7, 14, 21 </a:t>
            </a:r>
            <a:r>
              <a:rPr lang="en-GB" sz="2800" dirty="0">
                <a:solidFill>
                  <a:srgbClr val="FF0000"/>
                </a:solidFill>
              </a:rPr>
              <a:t>[Stomp! Stomp!]</a:t>
            </a:r>
            <a:r>
              <a:rPr lang="en-GB" sz="2800" dirty="0"/>
              <a:t>	28 and 25 </a:t>
            </a:r>
            <a:r>
              <a:rPr lang="en-GB" sz="2800" dirty="0">
                <a:solidFill>
                  <a:srgbClr val="FF0000"/>
                </a:solidFill>
              </a:rPr>
              <a:t>[Stomp! Stomp!]</a:t>
            </a:r>
          </a:p>
          <a:p>
            <a:pPr marL="0" indent="0">
              <a:buNone/>
            </a:pPr>
            <a:r>
              <a:rPr lang="en-GB" sz="2800" dirty="0"/>
              <a:t>42 and 49 </a:t>
            </a:r>
            <a:r>
              <a:rPr lang="en-GB" sz="2800" dirty="0">
                <a:solidFill>
                  <a:srgbClr val="FF0000"/>
                </a:solidFill>
              </a:rPr>
              <a:t>[Stomp! Stomp!]</a:t>
            </a:r>
            <a:r>
              <a:rPr lang="en-GB" sz="2800" dirty="0"/>
              <a:t>	56 and 63 </a:t>
            </a:r>
            <a:r>
              <a:rPr lang="en-GB" sz="2800" dirty="0">
                <a:solidFill>
                  <a:srgbClr val="FF0000"/>
                </a:solidFill>
              </a:rPr>
              <a:t>[Stomp! Stomp!]</a:t>
            </a:r>
          </a:p>
          <a:p>
            <a:pPr marL="0" indent="0">
              <a:buNone/>
            </a:pPr>
            <a:r>
              <a:rPr lang="en-GB" sz="2800" dirty="0"/>
              <a:t>70!  </a:t>
            </a:r>
            <a:r>
              <a:rPr lang="en-GB" sz="2800" dirty="0">
                <a:solidFill>
                  <a:srgbClr val="FF0000"/>
                </a:solidFill>
              </a:rPr>
              <a:t>[Both palms up!] </a:t>
            </a:r>
            <a:r>
              <a:rPr lang="en-GB" sz="2800" dirty="0"/>
              <a:t>		77, 84! </a:t>
            </a:r>
            <a:r>
              <a:rPr lang="en-GB" sz="2800" dirty="0">
                <a:solidFill>
                  <a:srgbClr val="FF0000"/>
                </a:solidFill>
              </a:rPr>
              <a:t>[Stomp! Stomp!]</a:t>
            </a:r>
          </a:p>
          <a:p>
            <a:pPr marL="0" indent="0">
              <a:buNone/>
            </a:pPr>
            <a:r>
              <a:rPr lang="en-GB" sz="2800" dirty="0"/>
              <a:t>If you want we’ll give you more! </a:t>
            </a:r>
            <a:r>
              <a:rPr lang="en-GB" sz="2800" dirty="0">
                <a:solidFill>
                  <a:srgbClr val="FF0000"/>
                </a:solidFill>
              </a:rPr>
              <a:t>[Stomp! Stomp!]</a:t>
            </a:r>
          </a:p>
        </p:txBody>
      </p:sp>
    </p:spTree>
    <p:extLst>
      <p:ext uri="{BB962C8B-B14F-4D97-AF65-F5344CB8AC3E}">
        <p14:creationId xmlns:p14="http://schemas.microsoft.com/office/powerpoint/2010/main" val="19504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GB" dirty="0"/>
              <a:t>8s</a:t>
            </a:r>
          </a:p>
        </p:txBody>
      </p:sp>
      <p:sp>
        <p:nvSpPr>
          <p:cNvPr id="7" name="Content Placeholder 3"/>
          <p:cNvSpPr>
            <a:spLocks noGrp="1"/>
          </p:cNvSpPr>
          <p:nvPr>
            <p:ph sz="half" idx="1"/>
          </p:nvPr>
        </p:nvSpPr>
        <p:spPr>
          <a:xfrm>
            <a:off x="106140" y="1412776"/>
            <a:ext cx="9073008" cy="4525963"/>
          </a:xfrm>
        </p:spPr>
        <p:txBody>
          <a:bodyPr>
            <a:noAutofit/>
          </a:bodyPr>
          <a:lstStyle/>
          <a:p>
            <a:pPr marL="0" indent="0">
              <a:buNone/>
            </a:pPr>
            <a:r>
              <a:rPr lang="en-GB" sz="2800" b="1" dirty="0">
                <a:solidFill>
                  <a:schemeClr val="tx2"/>
                </a:solidFill>
              </a:rPr>
              <a:t>Teacher</a:t>
            </a:r>
            <a:r>
              <a:rPr lang="en-GB" sz="2800" dirty="0">
                <a:solidFill>
                  <a:schemeClr val="tx2"/>
                </a:solidFill>
              </a:rPr>
              <a:t>: Team! Team! Good as gold, let me see your fingers roll the eights!</a:t>
            </a:r>
          </a:p>
          <a:p>
            <a:pPr marL="0" indent="0">
              <a:buNone/>
            </a:pPr>
            <a:endParaRPr lang="en-GB" sz="2800" dirty="0">
              <a:solidFill>
                <a:schemeClr val="tx2"/>
              </a:solidFill>
            </a:endParaRPr>
          </a:p>
          <a:p>
            <a:pPr marL="0" indent="0">
              <a:buNone/>
            </a:pPr>
            <a:r>
              <a:rPr lang="en-GB" sz="2800" b="1" dirty="0"/>
              <a:t>Class:</a:t>
            </a:r>
            <a:r>
              <a:rPr lang="en-GB" sz="2800" dirty="0"/>
              <a:t> Yeah! 8-16-24-32-40 </a:t>
            </a:r>
          </a:p>
          <a:p>
            <a:pPr marL="0" indent="0">
              <a:buNone/>
            </a:pPr>
            <a:r>
              <a:rPr lang="en-GB" sz="2800" dirty="0"/>
              <a:t>40 down here </a:t>
            </a:r>
            <a:r>
              <a:rPr lang="en-GB" sz="2800" dirty="0">
                <a:solidFill>
                  <a:srgbClr val="FF0000"/>
                </a:solidFill>
              </a:rPr>
              <a:t>(punch palm once)</a:t>
            </a:r>
            <a:r>
              <a:rPr lang="en-GB" sz="2800" dirty="0"/>
              <a:t> 40 up there </a:t>
            </a:r>
            <a:r>
              <a:rPr lang="en-GB" sz="2800" dirty="0">
                <a:solidFill>
                  <a:srgbClr val="FF0000"/>
                </a:solidFill>
              </a:rPr>
              <a:t>(palms up) </a:t>
            </a:r>
          </a:p>
          <a:p>
            <a:pPr marL="0" indent="0">
              <a:buNone/>
            </a:pPr>
            <a:r>
              <a:rPr lang="en-GB" sz="2800" dirty="0"/>
              <a:t>48 </a:t>
            </a:r>
            <a:r>
              <a:rPr lang="en-GB" sz="2800" dirty="0">
                <a:solidFill>
                  <a:srgbClr val="FF0000"/>
                </a:solidFill>
              </a:rPr>
              <a:t>(punch palm twice) </a:t>
            </a:r>
            <a:r>
              <a:rPr lang="en-GB" sz="2800" dirty="0"/>
              <a:t>56 </a:t>
            </a:r>
            <a:r>
              <a:rPr lang="en-GB" sz="2800" dirty="0">
                <a:solidFill>
                  <a:srgbClr val="FF0000"/>
                </a:solidFill>
              </a:rPr>
              <a:t>(punch palm twice) </a:t>
            </a:r>
            <a:r>
              <a:rPr lang="en-GB" sz="2800" dirty="0"/>
              <a:t>64-72-80</a:t>
            </a:r>
          </a:p>
          <a:p>
            <a:pPr marL="0" indent="0">
              <a:buNone/>
            </a:pPr>
            <a:r>
              <a:rPr lang="en-GB" sz="2800" dirty="0"/>
              <a:t>80 down here </a:t>
            </a:r>
            <a:r>
              <a:rPr lang="en-GB" sz="2800" dirty="0">
                <a:solidFill>
                  <a:srgbClr val="FF0000"/>
                </a:solidFill>
              </a:rPr>
              <a:t>(punch palm once) </a:t>
            </a:r>
            <a:r>
              <a:rPr lang="en-GB" sz="2800" dirty="0"/>
              <a:t>80 up there </a:t>
            </a:r>
            <a:r>
              <a:rPr lang="en-GB" sz="2800" dirty="0">
                <a:solidFill>
                  <a:srgbClr val="FF0000"/>
                </a:solidFill>
              </a:rPr>
              <a:t>(palms up)</a:t>
            </a:r>
          </a:p>
          <a:p>
            <a:pPr marL="0" indent="0">
              <a:buNone/>
            </a:pPr>
            <a:r>
              <a:rPr lang="en-GB" sz="2800" dirty="0"/>
              <a:t>88 </a:t>
            </a:r>
            <a:r>
              <a:rPr lang="en-GB" sz="2800" dirty="0">
                <a:solidFill>
                  <a:srgbClr val="FF0000"/>
                </a:solidFill>
              </a:rPr>
              <a:t>(punch palm twice) </a:t>
            </a:r>
            <a:r>
              <a:rPr lang="en-GB" sz="2800" dirty="0"/>
              <a:t>96 </a:t>
            </a:r>
            <a:r>
              <a:rPr lang="en-GB" sz="2800" dirty="0">
                <a:solidFill>
                  <a:srgbClr val="FF0000"/>
                </a:solidFill>
              </a:rPr>
              <a:t>(punch palm twice) </a:t>
            </a:r>
          </a:p>
          <a:p>
            <a:pPr marL="0" indent="0">
              <a:buNone/>
            </a:pPr>
            <a:r>
              <a:rPr lang="en-GB" sz="2800" dirty="0">
                <a:solidFill>
                  <a:srgbClr val="FF0000"/>
                </a:solidFill>
              </a:rPr>
              <a:t>(Now stop suddenly with your arms folded.)</a:t>
            </a:r>
          </a:p>
        </p:txBody>
      </p:sp>
    </p:spTree>
    <p:extLst>
      <p:ext uri="{BB962C8B-B14F-4D97-AF65-F5344CB8AC3E}">
        <p14:creationId xmlns:p14="http://schemas.microsoft.com/office/powerpoint/2010/main" val="342340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805"/>
          </a:xfrm>
        </p:spPr>
        <p:txBody>
          <a:bodyPr>
            <a:normAutofit/>
          </a:bodyPr>
          <a:lstStyle/>
          <a:p>
            <a:r>
              <a:rPr lang="en-GB" sz="3600" dirty="0"/>
              <a:t>The Pencil Pledge</a:t>
            </a:r>
          </a:p>
        </p:txBody>
      </p:sp>
      <p:sp>
        <p:nvSpPr>
          <p:cNvPr id="3" name="Content Placeholder 2"/>
          <p:cNvSpPr>
            <a:spLocks noGrp="1"/>
          </p:cNvSpPr>
          <p:nvPr>
            <p:ph idx="1"/>
          </p:nvPr>
        </p:nvSpPr>
        <p:spPr/>
        <p:txBody>
          <a:bodyPr/>
          <a:lstStyle/>
          <a:p>
            <a:endParaRPr lang="en-GB"/>
          </a:p>
        </p:txBody>
      </p:sp>
      <p:pic>
        <p:nvPicPr>
          <p:cNvPr id="1026" name="Picture 2" descr="http://mrreddy.com/blog/wp-content/uploads/2011/09/pencilpledge-300x181.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213" y="1484784"/>
            <a:ext cx="7775276" cy="46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94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0070C0"/>
                </a:solidFill>
                <a:latin typeface="A2 Agriculture" pitchFamily="50" charset="0"/>
              </a:rPr>
              <a:t>The Pencil Pledge</a:t>
            </a:r>
          </a:p>
        </p:txBody>
      </p:sp>
      <p:sp>
        <p:nvSpPr>
          <p:cNvPr id="4" name="Content Placeholder 3"/>
          <p:cNvSpPr>
            <a:spLocks noGrp="1"/>
          </p:cNvSpPr>
          <p:nvPr>
            <p:ph sz="half" idx="1"/>
          </p:nvPr>
        </p:nvSpPr>
        <p:spPr>
          <a:xfrm>
            <a:off x="107504" y="1268760"/>
            <a:ext cx="5472608" cy="5400600"/>
          </a:xfrm>
        </p:spPr>
        <p:txBody>
          <a:bodyPr>
            <a:noAutofit/>
          </a:bodyPr>
          <a:lstStyle/>
          <a:p>
            <a:pPr marL="0" indent="0">
              <a:spcAft>
                <a:spcPts val="600"/>
              </a:spcAft>
              <a:buNone/>
            </a:pPr>
            <a:r>
              <a:rPr lang="en-GB" sz="2400" b="1" dirty="0">
                <a:solidFill>
                  <a:srgbClr val="FF0000"/>
                </a:solidFill>
                <a:latin typeface="A2 Agriculture" pitchFamily="50" charset="0"/>
              </a:rPr>
              <a:t>Teacher</a:t>
            </a:r>
            <a:r>
              <a:rPr lang="en-GB" sz="2400" dirty="0">
                <a:solidFill>
                  <a:srgbClr val="FF0000"/>
                </a:solidFill>
                <a:latin typeface="A2 Agriculture" pitchFamily="50" charset="0"/>
              </a:rPr>
              <a:t>: Pencils ready!</a:t>
            </a:r>
          </a:p>
          <a:p>
            <a:pPr marL="0" indent="0">
              <a:spcAft>
                <a:spcPts val="600"/>
              </a:spcAft>
              <a:buNone/>
            </a:pPr>
            <a:r>
              <a:rPr lang="en-GB" sz="2400" b="1" dirty="0">
                <a:latin typeface="A2 Agriculture" pitchFamily="50" charset="0"/>
              </a:rPr>
              <a:t>Class</a:t>
            </a:r>
            <a:r>
              <a:rPr lang="en-GB" sz="2400" dirty="0">
                <a:latin typeface="A2 Agriculture" pitchFamily="50" charset="0"/>
              </a:rPr>
              <a:t>: [Bang table with pencil 2 times and then shoot your arm in the air]</a:t>
            </a:r>
          </a:p>
          <a:p>
            <a:pPr marL="0" indent="0">
              <a:spcAft>
                <a:spcPts val="600"/>
              </a:spcAft>
              <a:buNone/>
            </a:pPr>
            <a:r>
              <a:rPr lang="en-GB" sz="2400" b="1" dirty="0">
                <a:solidFill>
                  <a:srgbClr val="FF0000"/>
                </a:solidFill>
                <a:latin typeface="A2 Agriculture" pitchFamily="50" charset="0"/>
              </a:rPr>
              <a:t>Teacher</a:t>
            </a:r>
            <a:r>
              <a:rPr lang="en-GB" sz="2400" dirty="0">
                <a:solidFill>
                  <a:srgbClr val="FF0000"/>
                </a:solidFill>
                <a:latin typeface="A2 Agriculture" pitchFamily="50" charset="0"/>
              </a:rPr>
              <a:t>: This is my pencil!</a:t>
            </a:r>
          </a:p>
          <a:p>
            <a:pPr marL="0" indent="0">
              <a:spcAft>
                <a:spcPts val="600"/>
              </a:spcAft>
              <a:buNone/>
            </a:pPr>
            <a:r>
              <a:rPr lang="en-GB" sz="2400" b="1" dirty="0">
                <a:latin typeface="A2 Agriculture" pitchFamily="50" charset="0"/>
              </a:rPr>
              <a:t>Class</a:t>
            </a:r>
            <a:r>
              <a:rPr lang="en-GB" sz="2400" dirty="0">
                <a:latin typeface="A2 Agriculture" pitchFamily="50" charset="0"/>
              </a:rPr>
              <a:t>: This is my pencil!</a:t>
            </a:r>
          </a:p>
          <a:p>
            <a:pPr marL="0" indent="0">
              <a:spcAft>
                <a:spcPts val="600"/>
              </a:spcAft>
              <a:buNone/>
            </a:pPr>
            <a:r>
              <a:rPr lang="en-GB" sz="2400" b="1" dirty="0">
                <a:solidFill>
                  <a:srgbClr val="FF0000"/>
                </a:solidFill>
                <a:latin typeface="A2 Agriculture" pitchFamily="50" charset="0"/>
              </a:rPr>
              <a:t>Teacher</a:t>
            </a:r>
            <a:r>
              <a:rPr lang="en-GB" sz="2400" dirty="0">
                <a:solidFill>
                  <a:srgbClr val="FF0000"/>
                </a:solidFill>
                <a:latin typeface="A2 Agriculture" pitchFamily="50" charset="0"/>
              </a:rPr>
              <a:t>: There are many like it!</a:t>
            </a:r>
          </a:p>
          <a:p>
            <a:pPr marL="0" indent="0">
              <a:spcAft>
                <a:spcPts val="600"/>
              </a:spcAft>
              <a:buNone/>
            </a:pPr>
            <a:r>
              <a:rPr lang="en-GB" sz="2400" b="1" dirty="0">
                <a:latin typeface="A2 Agriculture" pitchFamily="50" charset="0"/>
              </a:rPr>
              <a:t>Class</a:t>
            </a:r>
            <a:r>
              <a:rPr lang="en-GB" sz="2400" dirty="0">
                <a:latin typeface="A2 Agriculture" pitchFamily="50" charset="0"/>
              </a:rPr>
              <a:t>: There are many like it!</a:t>
            </a:r>
          </a:p>
          <a:p>
            <a:pPr marL="0" indent="0">
              <a:spcAft>
                <a:spcPts val="600"/>
              </a:spcAft>
              <a:buNone/>
            </a:pPr>
            <a:r>
              <a:rPr lang="en-GB" sz="2400" b="1" dirty="0">
                <a:solidFill>
                  <a:srgbClr val="FF0000"/>
                </a:solidFill>
                <a:latin typeface="A2 Agriculture" pitchFamily="50" charset="0"/>
              </a:rPr>
              <a:t>Teacher</a:t>
            </a:r>
            <a:r>
              <a:rPr lang="en-GB" sz="2400" dirty="0">
                <a:solidFill>
                  <a:srgbClr val="FF0000"/>
                </a:solidFill>
                <a:latin typeface="A2 Agriculture" pitchFamily="50" charset="0"/>
              </a:rPr>
              <a:t>: But this is MYYYY pencil!</a:t>
            </a:r>
          </a:p>
          <a:p>
            <a:pPr marL="0" indent="0">
              <a:spcAft>
                <a:spcPts val="600"/>
              </a:spcAft>
              <a:buNone/>
            </a:pPr>
            <a:r>
              <a:rPr lang="en-GB" sz="2400" b="1" dirty="0">
                <a:latin typeface="A2 Agriculture" pitchFamily="50" charset="0"/>
              </a:rPr>
              <a:t>Class</a:t>
            </a:r>
            <a:r>
              <a:rPr lang="en-GB" sz="2400" dirty="0">
                <a:latin typeface="A2 Agriculture" pitchFamily="50" charset="0"/>
              </a:rPr>
              <a:t>: But this is MYYYY pencil!</a:t>
            </a:r>
          </a:p>
          <a:p>
            <a:pPr marL="0" indent="0">
              <a:spcAft>
                <a:spcPts val="600"/>
              </a:spcAft>
              <a:buNone/>
            </a:pPr>
            <a:r>
              <a:rPr lang="en-GB" sz="2400" b="1" dirty="0">
                <a:solidFill>
                  <a:srgbClr val="FF0000"/>
                </a:solidFill>
                <a:latin typeface="A2 Agriculture" pitchFamily="50" charset="0"/>
              </a:rPr>
              <a:t>Teacher</a:t>
            </a:r>
            <a:r>
              <a:rPr lang="en-GB" sz="2400" dirty="0">
                <a:solidFill>
                  <a:srgbClr val="FF0000"/>
                </a:solidFill>
                <a:latin typeface="A2 Agriculture" pitchFamily="50" charset="0"/>
              </a:rPr>
              <a:t>: And I use it to do…</a:t>
            </a:r>
          </a:p>
          <a:p>
            <a:pPr marL="0" indent="0">
              <a:spcAft>
                <a:spcPts val="600"/>
              </a:spcAft>
              <a:buNone/>
            </a:pPr>
            <a:r>
              <a:rPr lang="en-GB" sz="2400" b="1" dirty="0">
                <a:latin typeface="A2 Agriculture" pitchFamily="50" charset="0"/>
              </a:rPr>
              <a:t>Class</a:t>
            </a:r>
            <a:r>
              <a:rPr lang="en-GB" sz="2400" dirty="0">
                <a:latin typeface="A2 Agriculture" pitchFamily="50" charset="0"/>
              </a:rPr>
              <a:t>: Maths!</a:t>
            </a:r>
          </a:p>
        </p:txBody>
      </p:sp>
      <p:sp>
        <p:nvSpPr>
          <p:cNvPr id="5" name="Content Placeholder 4"/>
          <p:cNvSpPr>
            <a:spLocks noGrp="1"/>
          </p:cNvSpPr>
          <p:nvPr>
            <p:ph sz="half" idx="2"/>
          </p:nvPr>
        </p:nvSpPr>
        <p:spPr>
          <a:xfrm>
            <a:off x="5388798" y="1268760"/>
            <a:ext cx="3960440" cy="5400600"/>
          </a:xfrm>
        </p:spPr>
        <p:txBody>
          <a:bodyPr>
            <a:noAutofit/>
          </a:bodyPr>
          <a:lstStyle/>
          <a:p>
            <a:pPr marL="0" indent="0">
              <a:spcAft>
                <a:spcPts val="600"/>
              </a:spcAft>
              <a:buNone/>
            </a:pPr>
            <a:r>
              <a:rPr lang="en-GB" sz="2200" b="1" dirty="0">
                <a:solidFill>
                  <a:srgbClr val="FF0000"/>
                </a:solidFill>
                <a:latin typeface="A2 Agriculture" pitchFamily="50" charset="0"/>
              </a:rPr>
              <a:t>Teacher</a:t>
            </a:r>
            <a:r>
              <a:rPr lang="en-GB" sz="2200" dirty="0">
                <a:solidFill>
                  <a:srgbClr val="FF0000"/>
                </a:solidFill>
                <a:latin typeface="A2 Agriculture" pitchFamily="50" charset="0"/>
              </a:rPr>
              <a:t>: So today is our day!</a:t>
            </a:r>
          </a:p>
          <a:p>
            <a:pPr marL="0" indent="0">
              <a:spcAft>
                <a:spcPts val="600"/>
              </a:spcAft>
              <a:buNone/>
            </a:pPr>
            <a:r>
              <a:rPr lang="en-GB" sz="2200" b="1" dirty="0">
                <a:latin typeface="A2 Agriculture" pitchFamily="50" charset="0"/>
              </a:rPr>
              <a:t>Class</a:t>
            </a:r>
            <a:r>
              <a:rPr lang="en-GB" sz="2200" dirty="0">
                <a:latin typeface="A2 Agriculture" pitchFamily="50" charset="0"/>
              </a:rPr>
              <a:t>: So today is our day!</a:t>
            </a:r>
          </a:p>
          <a:p>
            <a:pPr marL="0" indent="0">
              <a:spcAft>
                <a:spcPts val="600"/>
              </a:spcAft>
              <a:buNone/>
            </a:pPr>
            <a:r>
              <a:rPr lang="en-GB" sz="2200" b="1" dirty="0">
                <a:solidFill>
                  <a:srgbClr val="FF0000"/>
                </a:solidFill>
                <a:latin typeface="A2 Agriculture" pitchFamily="50" charset="0"/>
              </a:rPr>
              <a:t>Teacher</a:t>
            </a:r>
            <a:r>
              <a:rPr lang="en-GB" sz="2200" dirty="0">
                <a:solidFill>
                  <a:srgbClr val="FF0000"/>
                </a:solidFill>
                <a:latin typeface="A2 Agriculture" pitchFamily="50" charset="0"/>
              </a:rPr>
              <a:t>: To. Do. More. And. Be. More.</a:t>
            </a:r>
          </a:p>
          <a:p>
            <a:pPr marL="0" indent="0">
              <a:spcAft>
                <a:spcPts val="600"/>
              </a:spcAft>
              <a:buNone/>
            </a:pPr>
            <a:r>
              <a:rPr lang="en-GB" sz="2200" b="1" dirty="0">
                <a:latin typeface="A2 Agriculture" pitchFamily="50" charset="0"/>
              </a:rPr>
              <a:t>Class</a:t>
            </a:r>
            <a:r>
              <a:rPr lang="en-GB" sz="2200" dirty="0">
                <a:latin typeface="A2 Agriculture" pitchFamily="50" charset="0"/>
              </a:rPr>
              <a:t>: To. Do. More. And. Be. More.</a:t>
            </a:r>
          </a:p>
          <a:p>
            <a:pPr marL="0" indent="0">
              <a:spcAft>
                <a:spcPts val="600"/>
              </a:spcAft>
              <a:buNone/>
            </a:pPr>
            <a:r>
              <a:rPr lang="en-GB" sz="2200" b="1" dirty="0">
                <a:solidFill>
                  <a:srgbClr val="FF0000"/>
                </a:solidFill>
                <a:latin typeface="A2 Agriculture" pitchFamily="50" charset="0"/>
              </a:rPr>
              <a:t>Teacher: 1!</a:t>
            </a:r>
          </a:p>
          <a:p>
            <a:pPr marL="0" indent="0">
              <a:spcAft>
                <a:spcPts val="600"/>
              </a:spcAft>
              <a:buNone/>
            </a:pPr>
            <a:r>
              <a:rPr lang="en-GB" sz="2200" b="1" dirty="0">
                <a:latin typeface="A2 Agriculture" pitchFamily="50" charset="0"/>
              </a:rPr>
              <a:t>Class</a:t>
            </a:r>
            <a:r>
              <a:rPr lang="en-GB" sz="2200" dirty="0">
                <a:latin typeface="A2 Agriculture" pitchFamily="50" charset="0"/>
              </a:rPr>
              <a:t>: 2!</a:t>
            </a:r>
          </a:p>
          <a:p>
            <a:pPr marL="0" indent="0">
              <a:spcAft>
                <a:spcPts val="600"/>
              </a:spcAft>
              <a:buNone/>
            </a:pPr>
            <a:r>
              <a:rPr lang="en-GB" sz="2200" b="1" dirty="0">
                <a:solidFill>
                  <a:srgbClr val="FF0000"/>
                </a:solidFill>
                <a:latin typeface="A2 Agriculture" pitchFamily="50" charset="0"/>
              </a:rPr>
              <a:t>Teacher: 3!</a:t>
            </a:r>
          </a:p>
          <a:p>
            <a:pPr marL="0" indent="0">
              <a:spcAft>
                <a:spcPts val="600"/>
              </a:spcAft>
              <a:buNone/>
            </a:pPr>
            <a:r>
              <a:rPr lang="en-GB" sz="2200" b="1" dirty="0">
                <a:latin typeface="A2 Agriculture" pitchFamily="50" charset="0"/>
              </a:rPr>
              <a:t>Class</a:t>
            </a:r>
            <a:r>
              <a:rPr lang="en-GB" sz="2200" dirty="0">
                <a:latin typeface="A2 Agriculture" pitchFamily="50" charset="0"/>
              </a:rPr>
              <a:t>: Go!</a:t>
            </a:r>
          </a:p>
          <a:p>
            <a:pPr marL="0" indent="0">
              <a:spcAft>
                <a:spcPts val="600"/>
              </a:spcAft>
              <a:buNone/>
            </a:pPr>
            <a:r>
              <a:rPr lang="en-GB" sz="2200" b="1" dirty="0">
                <a:solidFill>
                  <a:srgbClr val="FF0000"/>
                </a:solidFill>
                <a:latin typeface="A2 Agriculture" pitchFamily="50" charset="0"/>
              </a:rPr>
              <a:t>Teacher</a:t>
            </a:r>
            <a:r>
              <a:rPr lang="en-GB" sz="2200" dirty="0">
                <a:solidFill>
                  <a:srgbClr val="FF0000"/>
                </a:solidFill>
                <a:latin typeface="A2 Agriculture" pitchFamily="50" charset="0"/>
              </a:rPr>
              <a:t>: Go!</a:t>
            </a:r>
          </a:p>
          <a:p>
            <a:pPr marL="0" indent="0">
              <a:spcAft>
                <a:spcPts val="600"/>
              </a:spcAft>
              <a:buNone/>
            </a:pPr>
            <a:r>
              <a:rPr lang="en-GB" sz="2200" b="1" dirty="0">
                <a:latin typeface="A2 Agriculture" pitchFamily="50" charset="0"/>
              </a:rPr>
              <a:t>Class</a:t>
            </a:r>
            <a:r>
              <a:rPr lang="en-GB" sz="2200" dirty="0">
                <a:latin typeface="A2 Agriculture" pitchFamily="50" charset="0"/>
              </a:rPr>
              <a:t>: Go!</a:t>
            </a:r>
          </a:p>
        </p:txBody>
      </p:sp>
      <p:sp>
        <p:nvSpPr>
          <p:cNvPr id="6" name="Freeform 5"/>
          <p:cNvSpPr/>
          <p:nvPr/>
        </p:nvSpPr>
        <p:spPr>
          <a:xfrm>
            <a:off x="4051738" y="5722792"/>
            <a:ext cx="1308538" cy="788367"/>
          </a:xfrm>
          <a:custGeom>
            <a:avLst/>
            <a:gdLst>
              <a:gd name="connsiteX0" fmla="*/ 0 w 1308538"/>
              <a:gd name="connsiteY0" fmla="*/ 709539 h 788367"/>
              <a:gd name="connsiteX1" fmla="*/ 78828 w 1308538"/>
              <a:gd name="connsiteY1" fmla="*/ 756836 h 788367"/>
              <a:gd name="connsiteX2" fmla="*/ 126124 w 1308538"/>
              <a:gd name="connsiteY2" fmla="*/ 788367 h 788367"/>
              <a:gd name="connsiteX3" fmla="*/ 425669 w 1308538"/>
              <a:gd name="connsiteY3" fmla="*/ 756836 h 788367"/>
              <a:gd name="connsiteX4" fmla="*/ 630621 w 1308538"/>
              <a:gd name="connsiteY4" fmla="*/ 646477 h 788367"/>
              <a:gd name="connsiteX5" fmla="*/ 693683 w 1308538"/>
              <a:gd name="connsiteY5" fmla="*/ 599180 h 788367"/>
              <a:gd name="connsiteX6" fmla="*/ 788276 w 1308538"/>
              <a:gd name="connsiteY6" fmla="*/ 488822 h 788367"/>
              <a:gd name="connsiteX7" fmla="*/ 835572 w 1308538"/>
              <a:gd name="connsiteY7" fmla="*/ 473056 h 788367"/>
              <a:gd name="connsiteX8" fmla="*/ 930165 w 1308538"/>
              <a:gd name="connsiteY8" fmla="*/ 378463 h 788367"/>
              <a:gd name="connsiteX9" fmla="*/ 993228 w 1308538"/>
              <a:gd name="connsiteY9" fmla="*/ 315401 h 788367"/>
              <a:gd name="connsiteX10" fmla="*/ 1150883 w 1308538"/>
              <a:gd name="connsiteY10" fmla="*/ 189277 h 788367"/>
              <a:gd name="connsiteX11" fmla="*/ 1261241 w 1308538"/>
              <a:gd name="connsiteY11" fmla="*/ 47387 h 788367"/>
              <a:gd name="connsiteX12" fmla="*/ 1308538 w 1308538"/>
              <a:gd name="connsiteY12" fmla="*/ 91 h 7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38" h="788367">
                <a:moveTo>
                  <a:pt x="0" y="709539"/>
                </a:moveTo>
                <a:cubicBezTo>
                  <a:pt x="26276" y="725305"/>
                  <a:pt x="52843" y="740595"/>
                  <a:pt x="78828" y="756836"/>
                </a:cubicBezTo>
                <a:cubicBezTo>
                  <a:pt x="94896" y="766878"/>
                  <a:pt x="107176" y="788367"/>
                  <a:pt x="126124" y="788367"/>
                </a:cubicBezTo>
                <a:cubicBezTo>
                  <a:pt x="226524" y="788367"/>
                  <a:pt x="325821" y="767346"/>
                  <a:pt x="425669" y="756836"/>
                </a:cubicBezTo>
                <a:cubicBezTo>
                  <a:pt x="519921" y="719135"/>
                  <a:pt x="534116" y="718856"/>
                  <a:pt x="630621" y="646477"/>
                </a:cubicBezTo>
                <a:cubicBezTo>
                  <a:pt x="651642" y="630711"/>
                  <a:pt x="675103" y="617760"/>
                  <a:pt x="693683" y="599180"/>
                </a:cubicBezTo>
                <a:cubicBezTo>
                  <a:pt x="737400" y="555463"/>
                  <a:pt x="736787" y="523148"/>
                  <a:pt x="788276" y="488822"/>
                </a:cubicBezTo>
                <a:cubicBezTo>
                  <a:pt x="802103" y="479604"/>
                  <a:pt x="819807" y="478311"/>
                  <a:pt x="835572" y="473056"/>
                </a:cubicBezTo>
                <a:cubicBezTo>
                  <a:pt x="932599" y="343688"/>
                  <a:pt x="833344" y="461452"/>
                  <a:pt x="930165" y="378463"/>
                </a:cubicBezTo>
                <a:cubicBezTo>
                  <a:pt x="952736" y="359116"/>
                  <a:pt x="970657" y="334748"/>
                  <a:pt x="993228" y="315401"/>
                </a:cubicBezTo>
                <a:cubicBezTo>
                  <a:pt x="1044325" y="271604"/>
                  <a:pt x="1113552" y="245273"/>
                  <a:pt x="1150883" y="189277"/>
                </a:cubicBezTo>
                <a:cubicBezTo>
                  <a:pt x="1310264" y="-49794"/>
                  <a:pt x="1137757" y="195569"/>
                  <a:pt x="1261241" y="47387"/>
                </a:cubicBezTo>
                <a:cubicBezTo>
                  <a:pt x="1304298" y="-4282"/>
                  <a:pt x="1271436" y="91"/>
                  <a:pt x="1308538" y="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2158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92" y="0"/>
            <a:ext cx="9162133"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5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83" name="Picture 11" descr="C:\Users\Bruno\Dropbox\Reddy Photos &amp; Videos\Austin &amp; Hugo high res\Lower res\HAR1014-007 (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076" y="1710060"/>
            <a:ext cx="4937125" cy="32924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Bruno\Dropbox\Reddy Photos &amp; Videos\Austin &amp; Hugo high res\Lower res\HAR1014-010 (Lar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1419" y="1700808"/>
            <a:ext cx="4937125" cy="32924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35896" y="654978"/>
            <a:ext cx="2242592" cy="4502214"/>
          </a:xfrm>
        </p:spPr>
        <p:txBody>
          <a:bodyPr>
            <a:noAutofit/>
          </a:bodyPr>
          <a:lstStyle/>
          <a:p>
            <a:pPr marL="0" indent="0">
              <a:buNone/>
            </a:pPr>
            <a:r>
              <a:rPr lang="el-GR" sz="23900" dirty="0"/>
              <a:t>Φ</a:t>
            </a:r>
            <a:endParaRPr lang="en-GB" sz="19900" dirty="0"/>
          </a:p>
          <a:p>
            <a:pPr marL="0" indent="0" algn="ctr">
              <a:buNone/>
            </a:pPr>
            <a:r>
              <a:rPr lang="en-GB" sz="6600" dirty="0">
                <a:latin typeface="+mj-lt"/>
              </a:rPr>
              <a:t>Phi</a:t>
            </a:r>
            <a:endParaRPr lang="en-GB" sz="19900" dirty="0">
              <a:latin typeface="+mj-lt"/>
            </a:endParaRPr>
          </a:p>
        </p:txBody>
      </p:sp>
      <p:pic>
        <p:nvPicPr>
          <p:cNvPr id="4" name="Picture 3" descr="C:\Users\Bruno\Dropbox\TTRS\Avatars\20 characters\Baz.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6571" y="641588"/>
            <a:ext cx="3197443" cy="39739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educationstate.org/blog/wp-content/uploads/2011/06/teachfirst-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568" y="2348880"/>
            <a:ext cx="7951142" cy="1336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edsoc.net/img/logo_uni2.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52051" y="1756808"/>
            <a:ext cx="6132048" cy="27226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1.1.1.3/bmi/brunoreddy.com/cv/images/arup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259632" y="2650976"/>
            <a:ext cx="3114306" cy="9342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1.1.1/bmi/brunoreddy.com/cv/images/mrgreenylogo.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66127" y="2060848"/>
            <a:ext cx="1824137" cy="175397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Bruno\Dropbox\Reddy Photos &amp; Videos\KSA Logo Transparent.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85586" y="2273874"/>
            <a:ext cx="4349116" cy="237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9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07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3080"/>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307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81"/>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307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08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83"/>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081"/>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500"/>
                                  </p:stCondLst>
                                  <p:childTnLst>
                                    <p:set>
                                      <p:cBhvr>
                                        <p:cTn id="48" dur="1" fill="hold">
                                          <p:stCondLst>
                                            <p:cond delay="0"/>
                                          </p:stCondLst>
                                        </p:cTn>
                                        <p:tgtEl>
                                          <p:spTgt spid="30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08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3"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Maths Results</a:t>
            </a:r>
          </a:p>
        </p:txBody>
      </p:sp>
      <p:sp>
        <p:nvSpPr>
          <p:cNvPr id="3" name="Content Placeholder 2"/>
          <p:cNvSpPr>
            <a:spLocks noGrp="1"/>
          </p:cNvSpPr>
          <p:nvPr>
            <p:ph idx="1"/>
          </p:nvPr>
        </p:nvSpPr>
        <p:spPr>
          <a:xfrm>
            <a:off x="251520" y="1600201"/>
            <a:ext cx="2376264" cy="3773016"/>
          </a:xfrm>
        </p:spPr>
        <p:txBody>
          <a:bodyPr>
            <a:normAutofit/>
          </a:bodyPr>
          <a:lstStyle/>
          <a:p>
            <a:pPr marL="0" indent="0">
              <a:buNone/>
            </a:pPr>
            <a:r>
              <a:rPr lang="en-GB" sz="4800" b="1" dirty="0">
                <a:latin typeface="+mj-lt"/>
              </a:rPr>
              <a:t>2014</a:t>
            </a:r>
          </a:p>
          <a:p>
            <a:pPr marL="0" indent="0">
              <a:buNone/>
            </a:pPr>
            <a:r>
              <a:rPr lang="en-GB" sz="4800" dirty="0">
                <a:latin typeface="+mj-lt"/>
              </a:rPr>
              <a:t>95% C+</a:t>
            </a:r>
          </a:p>
          <a:p>
            <a:pPr marL="0" indent="0">
              <a:buNone/>
            </a:pPr>
            <a:r>
              <a:rPr lang="en-GB" sz="4800" dirty="0">
                <a:latin typeface="+mj-lt"/>
              </a:rPr>
              <a:t>75% B+</a:t>
            </a:r>
          </a:p>
          <a:p>
            <a:pPr marL="0" indent="0">
              <a:buNone/>
            </a:pPr>
            <a:r>
              <a:rPr lang="en-GB" sz="4800" dirty="0">
                <a:latin typeface="+mj-lt"/>
              </a:rPr>
              <a:t>40% A+</a:t>
            </a:r>
          </a:p>
        </p:txBody>
      </p:sp>
      <p:pic>
        <p:nvPicPr>
          <p:cNvPr id="2050" name="Picture 2" descr="C:\Users\Bruno\Dropbox\Reddy Photos &amp; Videos\GCSE Results Day 2014\IMG_66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376219" y="2438001"/>
            <a:ext cx="4224210"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635896" y="1600201"/>
            <a:ext cx="2376264" cy="3773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4800" b="1" dirty="0"/>
              <a:t>2015</a:t>
            </a:r>
          </a:p>
          <a:p>
            <a:pPr marL="0" indent="0">
              <a:buFont typeface="Arial" pitchFamily="34" charset="0"/>
              <a:buNone/>
            </a:pPr>
            <a:r>
              <a:rPr lang="en-GB" sz="4800" dirty="0"/>
              <a:t>95% C+</a:t>
            </a:r>
          </a:p>
          <a:p>
            <a:pPr marL="0" indent="0">
              <a:buFont typeface="Arial" pitchFamily="34" charset="0"/>
              <a:buNone/>
            </a:pPr>
            <a:r>
              <a:rPr lang="en-GB" sz="4800" dirty="0"/>
              <a:t>82% B+</a:t>
            </a:r>
          </a:p>
          <a:p>
            <a:pPr marL="0" indent="0">
              <a:buFont typeface="Arial" pitchFamily="34" charset="0"/>
              <a:buNone/>
            </a:pPr>
            <a:r>
              <a:rPr lang="en-GB" sz="4800" dirty="0"/>
              <a:t>55% A+</a:t>
            </a:r>
          </a:p>
        </p:txBody>
      </p:sp>
      <p:sp>
        <p:nvSpPr>
          <p:cNvPr id="4" name="Up Arrow 3"/>
          <p:cNvSpPr/>
          <p:nvPr/>
        </p:nvSpPr>
        <p:spPr>
          <a:xfrm>
            <a:off x="3203848" y="4365104"/>
            <a:ext cx="288032" cy="58149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Up Arrow 6"/>
          <p:cNvSpPr/>
          <p:nvPr/>
        </p:nvSpPr>
        <p:spPr>
          <a:xfrm>
            <a:off x="3203848" y="3486709"/>
            <a:ext cx="288032" cy="58149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ounded Rectangle 5"/>
          <p:cNvSpPr/>
          <p:nvPr/>
        </p:nvSpPr>
        <p:spPr>
          <a:xfrm>
            <a:off x="3059832" y="2852936"/>
            <a:ext cx="540060" cy="1440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75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4"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Jigsaw Design</a:t>
            </a:r>
          </a:p>
        </p:txBody>
      </p:sp>
      <p:sp>
        <p:nvSpPr>
          <p:cNvPr id="3" name="Content Placeholder 2"/>
          <p:cNvSpPr>
            <a:spLocks noGrp="1"/>
          </p:cNvSpPr>
          <p:nvPr>
            <p:ph idx="1"/>
          </p:nvPr>
        </p:nvSpPr>
        <p:spPr>
          <a:xfrm>
            <a:off x="251519" y="1556792"/>
            <a:ext cx="1798611" cy="1324743"/>
          </a:xfrm>
        </p:spPr>
        <p:txBody>
          <a:bodyPr>
            <a:noAutofit/>
          </a:bodyPr>
          <a:lstStyle/>
          <a:p>
            <a:pPr marL="0" indent="0">
              <a:buNone/>
            </a:pPr>
            <a:r>
              <a:rPr lang="en-GB" sz="3600" dirty="0"/>
              <a:t>Whole school	</a:t>
            </a:r>
          </a:p>
        </p:txBody>
      </p:sp>
      <p:sp>
        <p:nvSpPr>
          <p:cNvPr id="6" name="Content Placeholder 2"/>
          <p:cNvSpPr txBox="1">
            <a:spLocks/>
          </p:cNvSpPr>
          <p:nvPr/>
        </p:nvSpPr>
        <p:spPr>
          <a:xfrm>
            <a:off x="7452320" y="4292373"/>
            <a:ext cx="1431006" cy="13247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FFC000"/>
                </a:solidFill>
              </a:rPr>
              <a:t>Maths dept.</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4148" y="1527228"/>
            <a:ext cx="5114155" cy="40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94148" y="1527228"/>
            <a:ext cx="5114155" cy="4089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395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latin typeface="+mj-lt"/>
              </a:rPr>
              <a:t>Culture</a:t>
            </a:r>
          </a:p>
        </p:txBody>
      </p:sp>
      <p:sp>
        <p:nvSpPr>
          <p:cNvPr id="3" name="Content Placeholder 2"/>
          <p:cNvSpPr>
            <a:spLocks noGrp="1"/>
          </p:cNvSpPr>
          <p:nvPr>
            <p:ph idx="1"/>
          </p:nvPr>
        </p:nvSpPr>
        <p:spPr/>
        <p:txBody>
          <a:bodyPr>
            <a:normAutofit/>
          </a:bodyPr>
          <a:lstStyle/>
          <a:p>
            <a:r>
              <a:rPr lang="en-GB" sz="5400" dirty="0">
                <a:latin typeface="+mj-lt"/>
              </a:rPr>
              <a:t>What is it?</a:t>
            </a:r>
          </a:p>
          <a:p>
            <a:r>
              <a:rPr lang="en-GB" sz="5400" dirty="0">
                <a:latin typeface="+mj-lt"/>
              </a:rPr>
              <a:t>Where does it start?</a:t>
            </a:r>
          </a:p>
          <a:p>
            <a:r>
              <a:rPr lang="en-GB" sz="5400" dirty="0">
                <a:latin typeface="+mj-lt"/>
              </a:rPr>
              <a:t>How do you create it?</a:t>
            </a:r>
          </a:p>
        </p:txBody>
      </p:sp>
    </p:spTree>
    <p:extLst>
      <p:ext uri="{BB962C8B-B14F-4D97-AF65-F5344CB8AC3E}">
        <p14:creationId xmlns:p14="http://schemas.microsoft.com/office/powerpoint/2010/main" val="343974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culture?</a:t>
            </a:r>
          </a:p>
        </p:txBody>
      </p:sp>
      <p:sp>
        <p:nvSpPr>
          <p:cNvPr id="3" name="Content Placeholder 2"/>
          <p:cNvSpPr>
            <a:spLocks noGrp="1"/>
          </p:cNvSpPr>
          <p:nvPr>
            <p:ph idx="1"/>
          </p:nvPr>
        </p:nvSpPr>
        <p:spPr>
          <a:xfrm>
            <a:off x="457200" y="1600200"/>
            <a:ext cx="8229600" cy="4853136"/>
          </a:xfrm>
        </p:spPr>
        <p:txBody>
          <a:bodyPr>
            <a:normAutofit fontScale="92500"/>
          </a:bodyPr>
          <a:lstStyle/>
          <a:p>
            <a:pPr marL="0" indent="0" algn="ctr">
              <a:buNone/>
            </a:pPr>
            <a:r>
              <a:rPr lang="en-GB" sz="4000" dirty="0"/>
              <a:t>What you stand for (values)</a:t>
            </a:r>
          </a:p>
          <a:p>
            <a:pPr marL="0" indent="0" algn="ctr">
              <a:buNone/>
            </a:pPr>
            <a:r>
              <a:rPr lang="en-GB" sz="4000" dirty="0"/>
              <a:t>+</a:t>
            </a:r>
          </a:p>
          <a:p>
            <a:pPr marL="0" indent="0" algn="ctr">
              <a:buNone/>
            </a:pPr>
            <a:r>
              <a:rPr lang="en-GB" sz="4000" dirty="0"/>
              <a:t>How you express that (</a:t>
            </a:r>
            <a:r>
              <a:rPr lang="en-GB" sz="4000" dirty="0" err="1"/>
              <a:t>language+actions</a:t>
            </a:r>
            <a:r>
              <a:rPr lang="en-GB" sz="4000" dirty="0"/>
              <a:t>)</a:t>
            </a:r>
          </a:p>
          <a:p>
            <a:pPr marL="0" indent="0" algn="ctr">
              <a:buNone/>
            </a:pPr>
            <a:endParaRPr lang="en-GB" sz="4000" dirty="0"/>
          </a:p>
          <a:p>
            <a:pPr marL="0" indent="0" algn="ctr">
              <a:buNone/>
            </a:pPr>
            <a:endParaRPr lang="en-GB" sz="4000" dirty="0"/>
          </a:p>
          <a:p>
            <a:pPr marL="0" indent="0" algn="r">
              <a:buNone/>
            </a:pPr>
            <a:endParaRPr lang="en-GB" sz="2400" dirty="0"/>
          </a:p>
          <a:p>
            <a:pPr marL="0" indent="0" algn="r">
              <a:buNone/>
            </a:pPr>
            <a:endParaRPr lang="en-GB" sz="2400" dirty="0"/>
          </a:p>
          <a:p>
            <a:pPr marL="0" indent="0" algn="r">
              <a:buNone/>
            </a:pPr>
            <a:r>
              <a:rPr lang="en-GB" sz="2400" dirty="0"/>
              <a:t>Bruno Reddy (2016)</a:t>
            </a:r>
          </a:p>
        </p:txBody>
      </p:sp>
      <p:sp>
        <p:nvSpPr>
          <p:cNvPr id="4" name="Rounded Rectangular Callout 3"/>
          <p:cNvSpPr/>
          <p:nvPr/>
        </p:nvSpPr>
        <p:spPr>
          <a:xfrm>
            <a:off x="1619672" y="4149080"/>
            <a:ext cx="5040560" cy="1440160"/>
          </a:xfrm>
          <a:prstGeom prst="wedgeRoundRectCallout">
            <a:avLst>
              <a:gd name="adj1" fmla="val 29859"/>
              <a:gd name="adj2" fmla="val -87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you say and don’t say.</a:t>
            </a:r>
          </a:p>
          <a:p>
            <a:pPr algn="ctr"/>
            <a:r>
              <a:rPr lang="en-GB" sz="2800" dirty="0"/>
              <a:t>What you do and don’t do.</a:t>
            </a:r>
          </a:p>
        </p:txBody>
      </p:sp>
    </p:spTree>
    <p:extLst>
      <p:ext uri="{BB962C8B-B14F-4D97-AF65-F5344CB8AC3E}">
        <p14:creationId xmlns:p14="http://schemas.microsoft.com/office/powerpoint/2010/main" val="17600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9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130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1620</Words>
  <Application>Microsoft Office PowerPoint</Application>
  <PresentationFormat>On-screen Show (4:3)</PresentationFormat>
  <Paragraphs>323</Paragraphs>
  <Slides>59</Slides>
  <Notes>59</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A2 Agriculture</vt:lpstr>
      <vt:lpstr>Arial</vt:lpstr>
      <vt:lpstr>BigNoodleTitling</vt:lpstr>
      <vt:lpstr>Calibri</vt:lpstr>
      <vt:lpstr>DK Crayon Crumble</vt:lpstr>
      <vt:lpstr>Impact</vt:lpstr>
      <vt:lpstr>KG Blank Space Sketch</vt:lpstr>
      <vt:lpstr>Times New Roman</vt:lpstr>
      <vt:lpstr>Wingdings</vt:lpstr>
      <vt:lpstr>Office Theme</vt:lpstr>
      <vt:lpstr>You can download the slides here mrreddy.com/mathsconf6.pptx</vt:lpstr>
      <vt:lpstr>What sort of culture do you want?</vt:lpstr>
      <vt:lpstr>Classroom Culture Comes First</vt:lpstr>
      <vt:lpstr>Best Maths Teachers ace…</vt:lpstr>
      <vt:lpstr>PowerPoint Presentation</vt:lpstr>
      <vt:lpstr>GCSE Maths Results</vt:lpstr>
      <vt:lpstr>Jigsaw Design</vt:lpstr>
      <vt:lpstr>Culture</vt:lpstr>
      <vt:lpstr>What is culture?</vt:lpstr>
      <vt:lpstr>Where does it start?</vt:lpstr>
      <vt:lpstr>PowerPoint Presentation</vt:lpstr>
      <vt:lpstr>PowerPoint Presentation</vt:lpstr>
      <vt:lpstr>What sort of culture do I want?</vt:lpstr>
      <vt:lpstr>Before the beginning…</vt:lpstr>
      <vt:lpstr>The beginning…</vt:lpstr>
      <vt:lpstr>Lesson 1</vt:lpstr>
      <vt:lpstr>1. Routineering</vt:lpstr>
      <vt:lpstr>Routines</vt:lpstr>
      <vt:lpstr>Entry into the lesson</vt:lpstr>
      <vt:lpstr>Entry routine – why?</vt:lpstr>
      <vt:lpstr>An example entry routine</vt:lpstr>
      <vt:lpstr>PowerPoint Presentation</vt:lpstr>
      <vt:lpstr>So how might you establish an entry routine tomorrow?</vt:lpstr>
      <vt:lpstr>Rehearse entry routine with your class in lesson 1</vt:lpstr>
      <vt:lpstr>Your turn</vt:lpstr>
      <vt:lpstr>Your turn</vt:lpstr>
      <vt:lpstr>A word about Starters/Do Nows</vt:lpstr>
      <vt:lpstr>Do Now</vt:lpstr>
      <vt:lpstr>2. Visioneering</vt:lpstr>
      <vt:lpstr>Visioneering</vt:lpstr>
      <vt:lpstr>Go BIG on the dream.  It’s *always* about hearts and minds.</vt:lpstr>
      <vt:lpstr>3. Expectation setting</vt:lpstr>
      <vt:lpstr>Expectations</vt:lpstr>
      <vt:lpstr>In other words</vt:lpstr>
      <vt:lpstr>Grow a pair of non-negotiables</vt:lpstr>
      <vt:lpstr>Two basic expectations</vt:lpstr>
      <vt:lpstr>Note…</vt:lpstr>
      <vt:lpstr>Play Year 5 clips</vt:lpstr>
      <vt:lpstr>100%</vt:lpstr>
      <vt:lpstr>Hold out for 100%</vt:lpstr>
      <vt:lpstr>Least invasive forms of correction</vt:lpstr>
      <vt:lpstr>Your turn</vt:lpstr>
      <vt:lpstr>Every Second Counts</vt:lpstr>
      <vt:lpstr>Clear Instructions</vt:lpstr>
      <vt:lpstr>Your turn</vt:lpstr>
      <vt:lpstr>Seat signals</vt:lpstr>
      <vt:lpstr>Lesson 1 Checklist</vt:lpstr>
      <vt:lpstr>Summary</vt:lpstr>
      <vt:lpstr>If there’s time left…</vt:lpstr>
      <vt:lpstr>Rolling Numbers</vt:lpstr>
      <vt:lpstr>9s</vt:lpstr>
      <vt:lpstr>3s</vt:lpstr>
      <vt:lpstr>6s</vt:lpstr>
      <vt:lpstr>7s</vt:lpstr>
      <vt:lpstr>8s</vt:lpstr>
      <vt:lpstr>The Pencil Pledge</vt:lpstr>
      <vt:lpstr>The Pencil Pledge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Bruno Reddy</cp:lastModifiedBy>
  <cp:revision>56</cp:revision>
  <dcterms:created xsi:type="dcterms:W3CDTF">2015-07-15T05:51:05Z</dcterms:created>
  <dcterms:modified xsi:type="dcterms:W3CDTF">2016-03-05T14:02:02Z</dcterms:modified>
</cp:coreProperties>
</file>